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77" r:id="rId3"/>
    <p:sldId id="257" r:id="rId4"/>
    <p:sldId id="339" r:id="rId5"/>
    <p:sldId id="323" r:id="rId6"/>
    <p:sldId id="284" r:id="rId7"/>
    <p:sldId id="279" r:id="rId8"/>
    <p:sldId id="324" r:id="rId9"/>
    <p:sldId id="329" r:id="rId10"/>
    <p:sldId id="289" r:id="rId11"/>
    <p:sldId id="299" r:id="rId12"/>
    <p:sldId id="264" r:id="rId13"/>
    <p:sldId id="342" r:id="rId14"/>
    <p:sldId id="259" r:id="rId15"/>
    <p:sldId id="287" r:id="rId16"/>
    <p:sldId id="343" r:id="rId17"/>
    <p:sldId id="328" r:id="rId18"/>
    <p:sldId id="286" r:id="rId19"/>
    <p:sldId id="308" r:id="rId20"/>
    <p:sldId id="273" r:id="rId21"/>
    <p:sldId id="322" r:id="rId22"/>
    <p:sldId id="268" r:id="rId23"/>
    <p:sldId id="320" r:id="rId24"/>
    <p:sldId id="263" r:id="rId25"/>
    <p:sldId id="344" r:id="rId26"/>
    <p:sldId id="351" r:id="rId27"/>
    <p:sldId id="274" r:id="rId28"/>
    <p:sldId id="258" r:id="rId29"/>
    <p:sldId id="261" r:id="rId30"/>
    <p:sldId id="325" r:id="rId31"/>
    <p:sldId id="348" r:id="rId32"/>
    <p:sldId id="267" r:id="rId33"/>
    <p:sldId id="303" r:id="rId34"/>
    <p:sldId id="304" r:id="rId35"/>
    <p:sldId id="305" r:id="rId36"/>
    <p:sldId id="349" r:id="rId37"/>
    <p:sldId id="301" r:id="rId38"/>
    <p:sldId id="307" r:id="rId39"/>
    <p:sldId id="331" r:id="rId40"/>
    <p:sldId id="337" r:id="rId41"/>
    <p:sldId id="332" r:id="rId42"/>
    <p:sldId id="333" r:id="rId43"/>
    <p:sldId id="350" r:id="rId44"/>
    <p:sldId id="334" r:id="rId45"/>
    <p:sldId id="313" r:id="rId46"/>
    <p:sldId id="338" r:id="rId47"/>
    <p:sldId id="336" r:id="rId48"/>
    <p:sldId id="327" r:id="rId49"/>
    <p:sldId id="276" r:id="rId50"/>
    <p:sldId id="306" r:id="rId51"/>
    <p:sldId id="347" r:id="rId52"/>
    <p:sldId id="340" r:id="rId53"/>
    <p:sldId id="295" r:id="rId54"/>
  </p:sldIdLst>
  <p:sldSz cx="12192000" cy="6858000"/>
  <p:notesSz cx="6888163" cy="100203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A7A4A1-0A7A-44FE-9587-7AC00BD1C04F}" v="96" dt="2020-11-10T09:00:51.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80139D5C-190E-493E-9AEA-E49022F1A40A}" type="datetimeFigureOut">
              <a:rPr lang="fi-FI" smtClean="0"/>
              <a:t>11.11.2020</a:t>
            </a:fld>
            <a:endParaRPr lang="fi-FI"/>
          </a:p>
        </p:txBody>
      </p:sp>
      <p:sp>
        <p:nvSpPr>
          <p:cNvPr id="4" name="Dian kuvan paikkamerkki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DBC99ECC-B131-4DCA-AFCD-936329BCC991}" type="slidenum">
              <a:rPr lang="fi-FI" smtClean="0"/>
              <a:t>‹#›</a:t>
            </a:fld>
            <a:endParaRPr lang="fi-FI"/>
          </a:p>
        </p:txBody>
      </p:sp>
    </p:spTree>
    <p:extLst>
      <p:ext uri="{BB962C8B-B14F-4D97-AF65-F5344CB8AC3E}">
        <p14:creationId xmlns:p14="http://schemas.microsoft.com/office/powerpoint/2010/main" val="2100212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2</a:t>
            </a:fld>
            <a:endParaRPr lang="fi-FI"/>
          </a:p>
        </p:txBody>
      </p:sp>
    </p:spTree>
    <p:extLst>
      <p:ext uri="{BB962C8B-B14F-4D97-AF65-F5344CB8AC3E}">
        <p14:creationId xmlns:p14="http://schemas.microsoft.com/office/powerpoint/2010/main" val="932629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d85fd739c_0_49:notes"/>
          <p:cNvSpPr>
            <a:spLocks noGrp="1" noRot="1" noChangeAspect="1"/>
          </p:cNvSpPr>
          <p:nvPr>
            <p:ph type="sldImg" idx="2"/>
          </p:nvPr>
        </p:nvSpPr>
        <p:spPr>
          <a:xfrm>
            <a:off x="3001963" y="179388"/>
            <a:ext cx="854075" cy="4810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d85fd739c_0_49:notes"/>
          <p:cNvSpPr txBox="1">
            <a:spLocks noGrp="1"/>
          </p:cNvSpPr>
          <p:nvPr>
            <p:ph type="body" idx="1"/>
          </p:nvPr>
        </p:nvSpPr>
        <p:spPr>
          <a:xfrm>
            <a:off x="685800" y="687388"/>
            <a:ext cx="5486400" cy="563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g8d85fd739c_0_49:notes"/>
          <p:cNvSpPr txBox="1">
            <a:spLocks noGrp="1"/>
          </p:cNvSpPr>
          <p:nvPr>
            <p:ph type="sldNum" idx="12"/>
          </p:nvPr>
        </p:nvSpPr>
        <p:spPr>
          <a:xfrm>
            <a:off x="3884613" y="1357313"/>
            <a:ext cx="2971800" cy="71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24</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8d85fd739c_0_62:notes"/>
          <p:cNvSpPr>
            <a:spLocks noGrp="1" noRot="1" noChangeAspect="1"/>
          </p:cNvSpPr>
          <p:nvPr>
            <p:ph type="sldImg" idx="2"/>
          </p:nvPr>
        </p:nvSpPr>
        <p:spPr>
          <a:xfrm>
            <a:off x="3001963" y="179388"/>
            <a:ext cx="854075" cy="4810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8d85fd739c_0_62:notes"/>
          <p:cNvSpPr txBox="1">
            <a:spLocks noGrp="1"/>
          </p:cNvSpPr>
          <p:nvPr>
            <p:ph type="body" idx="1"/>
          </p:nvPr>
        </p:nvSpPr>
        <p:spPr>
          <a:xfrm>
            <a:off x="685800" y="687388"/>
            <a:ext cx="5486400" cy="563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8d85fd739c_0_62:notes"/>
          <p:cNvSpPr txBox="1">
            <a:spLocks noGrp="1"/>
          </p:cNvSpPr>
          <p:nvPr>
            <p:ph type="sldNum" idx="12"/>
          </p:nvPr>
        </p:nvSpPr>
        <p:spPr>
          <a:xfrm>
            <a:off x="3884613" y="1357313"/>
            <a:ext cx="2971800" cy="714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fi-FI"/>
              <a:t>25</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32</a:t>
            </a:fld>
            <a:endParaRPr lang="fi-FI"/>
          </a:p>
        </p:txBody>
      </p:sp>
    </p:spTree>
    <p:extLst>
      <p:ext uri="{BB962C8B-B14F-4D97-AF65-F5344CB8AC3E}">
        <p14:creationId xmlns:p14="http://schemas.microsoft.com/office/powerpoint/2010/main" val="2044961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a:t>sokeat opiskelijat eivät näe matemaattista yhtälöä selitettävänä ja kuurot eivät kuule luennon sisältöä</a:t>
            </a:r>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33</a:t>
            </a:fld>
            <a:endParaRPr lang="fi-FI"/>
          </a:p>
        </p:txBody>
      </p:sp>
    </p:spTree>
    <p:extLst>
      <p:ext uri="{BB962C8B-B14F-4D97-AF65-F5344CB8AC3E}">
        <p14:creationId xmlns:p14="http://schemas.microsoft.com/office/powerpoint/2010/main" val="727075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34</a:t>
            </a:fld>
            <a:endParaRPr lang="fi-FI"/>
          </a:p>
        </p:txBody>
      </p:sp>
    </p:spTree>
    <p:extLst>
      <p:ext uri="{BB962C8B-B14F-4D97-AF65-F5344CB8AC3E}">
        <p14:creationId xmlns:p14="http://schemas.microsoft.com/office/powerpoint/2010/main" val="31229382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35</a:t>
            </a:fld>
            <a:endParaRPr lang="fi-FI"/>
          </a:p>
        </p:txBody>
      </p:sp>
    </p:spTree>
    <p:extLst>
      <p:ext uri="{BB962C8B-B14F-4D97-AF65-F5344CB8AC3E}">
        <p14:creationId xmlns:p14="http://schemas.microsoft.com/office/powerpoint/2010/main" val="996075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a:t>Digitaalisista oppimisympäristöstä esim. Moodle-alusta on opetuksessa ja opiskelussa paljon käytetty.</a:t>
            </a:r>
          </a:p>
        </p:txBody>
      </p:sp>
      <p:sp>
        <p:nvSpPr>
          <p:cNvPr id="4" name="Slide Number Placeholder 3"/>
          <p:cNvSpPr>
            <a:spLocks noGrp="1"/>
          </p:cNvSpPr>
          <p:nvPr>
            <p:ph type="sldNum" sz="quarter" idx="5"/>
          </p:nvPr>
        </p:nvSpPr>
        <p:spPr/>
        <p:txBody>
          <a:bodyPr/>
          <a:lstStyle/>
          <a:p>
            <a:fld id="{D6F6C443-4412-4C45-B1BA-CA3F90C1D4D0}" type="slidenum">
              <a:rPr lang="fi-FI" smtClean="0"/>
              <a:t>37</a:t>
            </a:fld>
            <a:endParaRPr lang="fi-FI"/>
          </a:p>
        </p:txBody>
      </p:sp>
    </p:spTree>
    <p:extLst>
      <p:ext uri="{BB962C8B-B14F-4D97-AF65-F5344CB8AC3E}">
        <p14:creationId xmlns:p14="http://schemas.microsoft.com/office/powerpoint/2010/main" val="31649831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38</a:t>
            </a:fld>
            <a:endParaRPr lang="fi-FI"/>
          </a:p>
        </p:txBody>
      </p:sp>
    </p:spTree>
    <p:extLst>
      <p:ext uri="{BB962C8B-B14F-4D97-AF65-F5344CB8AC3E}">
        <p14:creationId xmlns:p14="http://schemas.microsoft.com/office/powerpoint/2010/main" val="10218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39</a:t>
            </a:fld>
            <a:endParaRPr lang="fi-FI"/>
          </a:p>
        </p:txBody>
      </p:sp>
    </p:spTree>
    <p:extLst>
      <p:ext uri="{BB962C8B-B14F-4D97-AF65-F5344CB8AC3E}">
        <p14:creationId xmlns:p14="http://schemas.microsoft.com/office/powerpoint/2010/main" val="1152718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a:endParaRPr lang="fi-FI"/>
          </a:p>
        </p:txBody>
      </p:sp>
      <p:sp>
        <p:nvSpPr>
          <p:cNvPr id="4" name="Dian numeron paikkamerkki 3"/>
          <p:cNvSpPr>
            <a:spLocks noGrp="1"/>
          </p:cNvSpPr>
          <p:nvPr>
            <p:ph type="sldNum" sz="quarter" idx="5"/>
          </p:nvPr>
        </p:nvSpPr>
        <p:spPr/>
        <p:txBody>
          <a:bodyPr/>
          <a:lstStyle/>
          <a:p>
            <a:fld id="{DFA14583-90E9-4B18-806F-3F856A1532C8}" type="slidenum">
              <a:rPr lang="fi-FI" smtClean="0"/>
              <a:t>41</a:t>
            </a:fld>
            <a:endParaRPr lang="fi-FI"/>
          </a:p>
        </p:txBody>
      </p:sp>
    </p:spTree>
    <p:extLst>
      <p:ext uri="{BB962C8B-B14F-4D97-AF65-F5344CB8AC3E}">
        <p14:creationId xmlns:p14="http://schemas.microsoft.com/office/powerpoint/2010/main" val="234773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a:endParaRPr lang="fi-FI"/>
          </a:p>
        </p:txBody>
      </p:sp>
      <p:sp>
        <p:nvSpPr>
          <p:cNvPr id="4" name="Dian numeron paikkamerkki 3"/>
          <p:cNvSpPr>
            <a:spLocks noGrp="1"/>
          </p:cNvSpPr>
          <p:nvPr>
            <p:ph type="sldNum" sz="quarter" idx="5"/>
          </p:nvPr>
        </p:nvSpPr>
        <p:spPr/>
        <p:txBody>
          <a:bodyPr/>
          <a:lstStyle/>
          <a:p>
            <a:fld id="{DFA14583-90E9-4B18-806F-3F856A1532C8}" type="slidenum">
              <a:rPr lang="fi-FI" smtClean="0"/>
              <a:t>6</a:t>
            </a:fld>
            <a:endParaRPr lang="fi-FI"/>
          </a:p>
        </p:txBody>
      </p:sp>
    </p:spTree>
    <p:extLst>
      <p:ext uri="{BB962C8B-B14F-4D97-AF65-F5344CB8AC3E}">
        <p14:creationId xmlns:p14="http://schemas.microsoft.com/office/powerpoint/2010/main" val="2347738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49</a:t>
            </a:fld>
            <a:endParaRPr lang="fi-FI"/>
          </a:p>
        </p:txBody>
      </p:sp>
    </p:spTree>
    <p:extLst>
      <p:ext uri="{BB962C8B-B14F-4D97-AF65-F5344CB8AC3E}">
        <p14:creationId xmlns:p14="http://schemas.microsoft.com/office/powerpoint/2010/main" val="10218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50</a:t>
            </a:fld>
            <a:endParaRPr lang="fi-FI"/>
          </a:p>
        </p:txBody>
      </p:sp>
    </p:spTree>
    <p:extLst>
      <p:ext uri="{BB962C8B-B14F-4D97-AF65-F5344CB8AC3E}">
        <p14:creationId xmlns:p14="http://schemas.microsoft.com/office/powerpoint/2010/main" val="1216732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53</a:t>
            </a:fld>
            <a:endParaRPr lang="fi-FI"/>
          </a:p>
        </p:txBody>
      </p:sp>
    </p:spTree>
    <p:extLst>
      <p:ext uri="{BB962C8B-B14F-4D97-AF65-F5344CB8AC3E}">
        <p14:creationId xmlns:p14="http://schemas.microsoft.com/office/powerpoint/2010/main" val="2964887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7</a:t>
            </a:fld>
            <a:endParaRPr lang="fi-FI"/>
          </a:p>
        </p:txBody>
      </p:sp>
    </p:spTree>
    <p:extLst>
      <p:ext uri="{BB962C8B-B14F-4D97-AF65-F5344CB8AC3E}">
        <p14:creationId xmlns:p14="http://schemas.microsoft.com/office/powerpoint/2010/main" val="250382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10</a:t>
            </a:fld>
            <a:endParaRPr lang="fi-FI"/>
          </a:p>
        </p:txBody>
      </p:sp>
    </p:spTree>
    <p:extLst>
      <p:ext uri="{BB962C8B-B14F-4D97-AF65-F5344CB8AC3E}">
        <p14:creationId xmlns:p14="http://schemas.microsoft.com/office/powerpoint/2010/main" val="1720238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11</a:t>
            </a:fld>
            <a:endParaRPr lang="fi-FI"/>
          </a:p>
        </p:txBody>
      </p:sp>
    </p:spTree>
    <p:extLst>
      <p:ext uri="{BB962C8B-B14F-4D97-AF65-F5344CB8AC3E}">
        <p14:creationId xmlns:p14="http://schemas.microsoft.com/office/powerpoint/2010/main" val="180945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12</a:t>
            </a:fld>
            <a:endParaRPr lang="fi-FI"/>
          </a:p>
        </p:txBody>
      </p:sp>
    </p:spTree>
    <p:extLst>
      <p:ext uri="{BB962C8B-B14F-4D97-AF65-F5344CB8AC3E}">
        <p14:creationId xmlns:p14="http://schemas.microsoft.com/office/powerpoint/2010/main" val="3718819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F6C443-4412-4C45-B1BA-CA3F90C1D4D0}" type="slidenum">
              <a:rPr lang="fi-FI" smtClean="0"/>
              <a:t>14</a:t>
            </a:fld>
            <a:endParaRPr lang="fi-FI"/>
          </a:p>
        </p:txBody>
      </p:sp>
    </p:spTree>
    <p:extLst>
      <p:ext uri="{BB962C8B-B14F-4D97-AF65-F5344CB8AC3E}">
        <p14:creationId xmlns:p14="http://schemas.microsoft.com/office/powerpoint/2010/main" val="3193594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a:r>
              <a:rPr lang="fi-FI" b="1" i="0">
                <a:solidFill>
                  <a:srgbClr val="000000"/>
                </a:solidFill>
                <a:effectLst/>
                <a:latin typeface="Montserrat"/>
              </a:rPr>
              <a:t>Ymmärrettävyys</a:t>
            </a:r>
          </a:p>
          <a:p>
            <a:pPr algn="l"/>
            <a:r>
              <a:rPr lang="fi-FI" b="0" i="0">
                <a:solidFill>
                  <a:srgbClr val="000000"/>
                </a:solidFill>
                <a:effectLst/>
                <a:latin typeface="Open Sans"/>
              </a:rPr>
              <a:t>Sisällön ymmärrettävyys on tärkeää kaikille käyttäjille ja keskeinen osa saavutettavaa verkkopalvelua. Se tarkoittaa selkeän, ymmärrettävän kielen käyttöä ja myös selkokieltä. Tekstin pitäisi olla helppolukuista ja jäsennelty lyhyiksi kappaleiksi ja luetteloiksi. Kuvaavia väliotsikoita pitäisi käyttää riittävästi. Myös linkkitekstien pitäisi olla kuvaavia ja ymmärrettäviä.</a:t>
            </a:r>
          </a:p>
          <a:p>
            <a:pPr algn="l"/>
            <a:r>
              <a:rPr lang="fi-FI" b="0" i="0">
                <a:solidFill>
                  <a:srgbClr val="000000"/>
                </a:solidFill>
                <a:effectLst/>
                <a:latin typeface="Open Sans"/>
              </a:rPr>
              <a:t>Ymmärrettävyyteen kuuluu myös ajatus monikanavaisuudesta: sisältöjä tarjotaan myös esimerkiksi videoina, kuvina ja äänenä tekstin lisäksi.</a:t>
            </a:r>
          </a:p>
        </p:txBody>
      </p:sp>
      <p:sp>
        <p:nvSpPr>
          <p:cNvPr id="4" name="Dian numeron paikkamerkki 3"/>
          <p:cNvSpPr>
            <a:spLocks noGrp="1"/>
          </p:cNvSpPr>
          <p:nvPr>
            <p:ph type="sldNum" sz="quarter" idx="5"/>
          </p:nvPr>
        </p:nvSpPr>
        <p:spPr/>
        <p:txBody>
          <a:bodyPr/>
          <a:lstStyle/>
          <a:p>
            <a:fld id="{DFA14583-90E9-4B18-806F-3F856A1532C8}" type="slidenum">
              <a:rPr lang="fi-FI" smtClean="0"/>
              <a:t>15</a:t>
            </a:fld>
            <a:endParaRPr lang="fi-FI"/>
          </a:p>
        </p:txBody>
      </p:sp>
    </p:spTree>
    <p:extLst>
      <p:ext uri="{BB962C8B-B14F-4D97-AF65-F5344CB8AC3E}">
        <p14:creationId xmlns:p14="http://schemas.microsoft.com/office/powerpoint/2010/main" val="667065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Pohjassa</a:t>
            </a:r>
            <a:r>
              <a:rPr lang="en-US">
                <a:cs typeface="Calibri"/>
              </a:rPr>
              <a:t> </a:t>
            </a:r>
            <a:r>
              <a:rPr lang="en-US" err="1">
                <a:cs typeface="Calibri"/>
              </a:rPr>
              <a:t>teksti</a:t>
            </a:r>
            <a:r>
              <a:rPr lang="en-US">
                <a:cs typeface="Calibri"/>
              </a:rPr>
              <a:t> </a:t>
            </a:r>
            <a:r>
              <a:rPr lang="en-US" err="1">
                <a:cs typeface="Calibri"/>
              </a:rPr>
              <a:t>tasattu</a:t>
            </a:r>
            <a:r>
              <a:rPr lang="en-US">
                <a:cs typeface="Calibri"/>
              </a:rPr>
              <a:t> </a:t>
            </a:r>
            <a:r>
              <a:rPr lang="en-US" err="1">
                <a:cs typeface="Calibri"/>
              </a:rPr>
              <a:t>vasemmalle</a:t>
            </a:r>
            <a:r>
              <a:rPr lang="en-US">
                <a:cs typeface="Calibri"/>
              </a:rPr>
              <a:t>, </a:t>
            </a:r>
            <a:r>
              <a:rPr lang="en-US" err="1">
                <a:cs typeface="Calibri"/>
              </a:rPr>
              <a:t>ei</a:t>
            </a:r>
            <a:r>
              <a:rPr lang="en-US">
                <a:cs typeface="Calibri"/>
              </a:rPr>
              <a:t> </a:t>
            </a:r>
            <a:r>
              <a:rPr lang="en-US" err="1">
                <a:cs typeface="Calibri"/>
              </a:rPr>
              <a:t>käytetty</a:t>
            </a:r>
            <a:r>
              <a:rPr lang="en-US">
                <a:cs typeface="Calibri"/>
              </a:rPr>
              <a:t> </a:t>
            </a:r>
            <a:r>
              <a:rPr lang="en-US" err="1">
                <a:cs typeface="Calibri"/>
              </a:rPr>
              <a:t>tavutusvihjeitä</a:t>
            </a:r>
          </a:p>
        </p:txBody>
      </p:sp>
      <p:sp>
        <p:nvSpPr>
          <p:cNvPr id="4" name="Slide Number Placeholder 3"/>
          <p:cNvSpPr>
            <a:spLocks noGrp="1"/>
          </p:cNvSpPr>
          <p:nvPr>
            <p:ph type="sldNum" sz="quarter" idx="5"/>
          </p:nvPr>
        </p:nvSpPr>
        <p:spPr/>
        <p:txBody>
          <a:bodyPr/>
          <a:lstStyle/>
          <a:p>
            <a:fld id="{4B1E4E60-34B7-4516-B01C-D6A50934F3B7}" type="slidenum">
              <a:rPr lang="en-US"/>
              <a:t>22</a:t>
            </a:fld>
            <a:endParaRPr lang="en-US"/>
          </a:p>
        </p:txBody>
      </p:sp>
    </p:spTree>
    <p:extLst>
      <p:ext uri="{BB962C8B-B14F-4D97-AF65-F5344CB8AC3E}">
        <p14:creationId xmlns:p14="http://schemas.microsoft.com/office/powerpoint/2010/main" val="53867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ukautettu asettelu">
    <p:bg>
      <p:bgRef idx="1002">
        <a:schemeClr val="bg1"/>
      </p:bgRef>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21A5EF-DAC3-456C-8256-7BC2D71CEED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02D6C85-40C6-4733-B121-CAB1CA95E011}"/>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4" name="Alatunnisteen paikkamerkki 3">
            <a:extLst>
              <a:ext uri="{FF2B5EF4-FFF2-40B4-BE49-F238E27FC236}">
                <a16:creationId xmlns:a16="http://schemas.microsoft.com/office/drawing/2014/main" id="{EC5F0F83-C15C-40E7-ACA0-D2EFA34F5C83}"/>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C13CAE30-313D-421D-A4EB-F90CCAB8A6F2}"/>
              </a:ext>
            </a:extLst>
          </p:cNvPr>
          <p:cNvSpPr>
            <a:spLocks noGrp="1"/>
          </p:cNvSpPr>
          <p:nvPr>
            <p:ph type="sldNum" sz="quarter" idx="12"/>
          </p:nvPr>
        </p:nvSpPr>
        <p:spPr/>
        <p:txBody>
          <a:bodyPr/>
          <a:lstStyle/>
          <a:p>
            <a:fld id="{8F4AEF5D-7FAC-4949-84D2-DA5A9BB3D225}" type="slidenum">
              <a:rPr lang="fi-FI" smtClean="0"/>
              <a:t>‹#›</a:t>
            </a:fld>
            <a:endParaRPr lang="fi-FI"/>
          </a:p>
        </p:txBody>
      </p:sp>
      <p:sp>
        <p:nvSpPr>
          <p:cNvPr id="7" name="Tekstin paikkamerkki 6">
            <a:extLst>
              <a:ext uri="{FF2B5EF4-FFF2-40B4-BE49-F238E27FC236}">
                <a16:creationId xmlns:a16="http://schemas.microsoft.com/office/drawing/2014/main" id="{2B6E4A89-2CAE-44B0-8CC6-8DFDBE77236D}"/>
              </a:ext>
            </a:extLst>
          </p:cNvPr>
          <p:cNvSpPr>
            <a:spLocks noGrp="1"/>
          </p:cNvSpPr>
          <p:nvPr>
            <p:ph type="body" sz="quarter" idx="13"/>
          </p:nvPr>
        </p:nvSpPr>
        <p:spPr>
          <a:xfrm>
            <a:off x="838200" y="1962150"/>
            <a:ext cx="10010775" cy="4065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65729491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7CF1948-3A4F-477A-A2FB-45BB7233434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2D263052-78DE-45CD-A635-3DA8B9E1D6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3107647F-904F-4B1D-896C-76E6CB48A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1262530-3427-4C3D-9D3E-E4A760FCD1BA}"/>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6" name="Alatunnisteen paikkamerkki 5">
            <a:extLst>
              <a:ext uri="{FF2B5EF4-FFF2-40B4-BE49-F238E27FC236}">
                <a16:creationId xmlns:a16="http://schemas.microsoft.com/office/drawing/2014/main" id="{9231CFD1-ABED-4375-AD77-DAEF6E854E28}"/>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402367A-0E33-4821-9C8E-8BA6CBD8FD9B}"/>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6713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8545C5-B749-474D-AE94-2E8F9FD830B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8321219-B9D8-4634-B28C-A3690DD924A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E052536-B961-4EF1-9460-7FE9BF9318F7}"/>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AEAC11A1-488A-45D6-9CC9-B059E678EC2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64A76B3-BBB1-4821-A91E-38D3CA719C81}"/>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622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ECEC3278-5D29-4028-AB87-73435637A32F}"/>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22D209C-3C47-44C5-A9F3-3501D5D3DF2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827D201-CAD1-43BE-B5A5-E7113482B0F8}"/>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804AA916-4BDF-40B9-9603-687A63CFAA0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FFB921-8FFE-4990-AF51-FBB27F89977A}"/>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917784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B2262-452C-45AF-9E6A-9FFCBBB3BDA3}"/>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fi-FI"/>
          </a:p>
        </p:txBody>
      </p:sp>
      <p:sp>
        <p:nvSpPr>
          <p:cNvPr id="3" name="Date Placeholder 2">
            <a:extLst>
              <a:ext uri="{FF2B5EF4-FFF2-40B4-BE49-F238E27FC236}">
                <a16:creationId xmlns:a16="http://schemas.microsoft.com/office/drawing/2014/main" id="{2E34B1D4-E36C-4A05-88BB-466DC6EFE187}"/>
              </a:ext>
            </a:extLst>
          </p:cNvPr>
          <p:cNvSpPr>
            <a:spLocks noGrp="1"/>
          </p:cNvSpPr>
          <p:nvPr>
            <p:ph type="dt" sz="half" idx="10"/>
          </p:nvPr>
        </p:nvSpPr>
        <p:spPr/>
        <p:txBody>
          <a:bodyPr/>
          <a:lstStyle/>
          <a:p>
            <a:fld id="{846CE7D5-CF57-46EF-B807-FDD0502418D4}" type="datetimeFigureOut">
              <a:rPr lang="en-US" smtClean="0"/>
              <a:t>11/11/2020</a:t>
            </a:fld>
            <a:endParaRPr lang="en-US"/>
          </a:p>
        </p:txBody>
      </p:sp>
      <p:sp>
        <p:nvSpPr>
          <p:cNvPr id="4" name="Footer Placeholder 3">
            <a:extLst>
              <a:ext uri="{FF2B5EF4-FFF2-40B4-BE49-F238E27FC236}">
                <a16:creationId xmlns:a16="http://schemas.microsoft.com/office/drawing/2014/main" id="{F2D46968-9975-4BFF-A03F-56B91B812C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422D1D-E23E-40C6-8EA4-4F2667648201}"/>
              </a:ext>
            </a:extLst>
          </p:cNvPr>
          <p:cNvSpPr>
            <a:spLocks noGrp="1"/>
          </p:cNvSpPr>
          <p:nvPr>
            <p:ph type="sldNum" sz="quarter" idx="12"/>
          </p:nvPr>
        </p:nvSpPr>
        <p:spPr/>
        <p:txBody>
          <a:bodyPr/>
          <a:lstStyle/>
          <a:p>
            <a:fld id="{330EA680-D336-4FF7-8B7A-9848BB0A1C32}" type="slidenum">
              <a:rPr lang="en-US" smtClean="0"/>
              <a:t>‹#›</a:t>
            </a:fld>
            <a:endParaRPr lang="en-US"/>
          </a:p>
        </p:txBody>
      </p:sp>
      <p:sp>
        <p:nvSpPr>
          <p:cNvPr id="7" name="Text Placeholder 6">
            <a:extLst>
              <a:ext uri="{FF2B5EF4-FFF2-40B4-BE49-F238E27FC236}">
                <a16:creationId xmlns:a16="http://schemas.microsoft.com/office/drawing/2014/main" id="{6DEBE126-6100-4418-8D8D-B2EF32109483}"/>
              </a:ext>
            </a:extLst>
          </p:cNvPr>
          <p:cNvSpPr>
            <a:spLocks noGrp="1"/>
          </p:cNvSpPr>
          <p:nvPr>
            <p:ph type="body" sz="quarter" idx="13"/>
          </p:nvPr>
        </p:nvSpPr>
        <p:spPr>
          <a:xfrm>
            <a:off x="941388" y="2046288"/>
            <a:ext cx="10515600" cy="411956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00731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26D5DE-95F7-4DBF-AABC-1AFAB1BAFF71}"/>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AD46D44D-0899-4917-A3EC-40F33B9DC6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449C1A65-6A00-4DBF-889D-81553F3319D1}"/>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5B411224-2747-4DC2-AD62-B5E33C1D8EF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DB323AC-D9B4-4F57-9F0A-89850F439D05}"/>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668636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CC821D-73C7-4373-B0B8-F058F5009EB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305DC5D-D5C5-41F7-8B5A-D4E241DBEE6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E583601-771F-4F21-AEF1-E2C2AED85998}"/>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B4DE15C4-7718-496F-8CBD-05771820A39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C37BC8B-5519-4616-AD5D-4EC25409ACFF}"/>
              </a:ext>
            </a:extLst>
          </p:cNvPr>
          <p:cNvSpPr>
            <a:spLocks noGrp="1"/>
          </p:cNvSpPr>
          <p:nvPr>
            <p:ph type="sldNum" sz="quarter" idx="12"/>
          </p:nvPr>
        </p:nvSpPr>
        <p:spPr/>
        <p:txBody>
          <a:bodyPr/>
          <a:lstStyle/>
          <a:p>
            <a:fld id="{8F4AEF5D-7FAC-4949-84D2-DA5A9BB3D225}" type="slidenum">
              <a:rPr lang="fi-FI" smtClean="0"/>
              <a:t>‹#›</a:t>
            </a:fld>
            <a:endParaRPr lang="fi-FI"/>
          </a:p>
        </p:txBody>
      </p:sp>
      <p:pic>
        <p:nvPicPr>
          <p:cNvPr id="9" name="Kuva 8" descr="Avu oy:n logo">
            <a:extLst>
              <a:ext uri="{FF2B5EF4-FFF2-40B4-BE49-F238E27FC236}">
                <a16:creationId xmlns:a16="http://schemas.microsoft.com/office/drawing/2014/main" id="{A42CF044-7B49-4A4C-90A1-7B9BE259AD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3433" y="5705475"/>
            <a:ext cx="1448567" cy="1122363"/>
          </a:xfrm>
          <a:prstGeom prst="rect">
            <a:avLst/>
          </a:prstGeom>
        </p:spPr>
      </p:pic>
    </p:spTree>
    <p:extLst>
      <p:ext uri="{BB962C8B-B14F-4D97-AF65-F5344CB8AC3E}">
        <p14:creationId xmlns:p14="http://schemas.microsoft.com/office/powerpoint/2010/main" val="176046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425B4D-444A-4614-A478-AF4AED30572D}"/>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4A4249ED-29EF-4F43-9A99-92E517D186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DF23CD1-3F20-42BD-8CC2-B1A2DC507237}"/>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D2C30E06-4B1E-4245-89E4-58AC07C9244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20D4687-61D4-4F39-AD4F-36CB77C5376D}"/>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85875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404E46-4A14-44A9-82AB-EFC60FB31B1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8E03F0F-40F3-4D9D-BD12-F985B114924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4DFF1298-762A-43BD-B2AD-2636ADF01EDF}"/>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1F959BE-0212-492F-A10B-A0F26EAAF940}"/>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6" name="Alatunnisteen paikkamerkki 5">
            <a:extLst>
              <a:ext uri="{FF2B5EF4-FFF2-40B4-BE49-F238E27FC236}">
                <a16:creationId xmlns:a16="http://schemas.microsoft.com/office/drawing/2014/main" id="{C0E11330-51BF-4A6E-A924-AC9D62EB4C7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DF90641-0111-411D-86BB-3E8C4D7B823F}"/>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4389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3F2F5B-82F7-445C-A0B7-456412782690}"/>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C0C269CE-92F9-4417-B1F2-2D28032A15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585AC5F7-24E7-451B-858F-0AE5EB30D83A}"/>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5E9063E7-7A74-41F5-91C7-317E9D6C13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3636A79-2277-49AE-8389-61433127DEC8}"/>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A42353C9-5001-4781-AB54-68648BB14783}"/>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8" name="Alatunnisteen paikkamerkki 7">
            <a:extLst>
              <a:ext uri="{FF2B5EF4-FFF2-40B4-BE49-F238E27FC236}">
                <a16:creationId xmlns:a16="http://schemas.microsoft.com/office/drawing/2014/main" id="{E1E296A0-711C-44D0-AB26-B6331ED13CFC}"/>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4E71EAC-D583-48F6-AB19-7B7AD24EBE0D}"/>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368295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0D8E887-3B1D-4683-B062-BD08E3D0A4E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A956B82D-16AD-46F4-841A-03A214684841}"/>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4" name="Alatunnisteen paikkamerkki 3">
            <a:extLst>
              <a:ext uri="{FF2B5EF4-FFF2-40B4-BE49-F238E27FC236}">
                <a16:creationId xmlns:a16="http://schemas.microsoft.com/office/drawing/2014/main" id="{21FEAA61-745F-4F00-B3DE-6E177AE2B27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DD85707-F6D1-47F3-BE96-2FFE5D35B757}"/>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11518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655D3FB1-3BB8-4912-8ED1-BF13B07FF6AF}"/>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3" name="Alatunnisteen paikkamerkki 2">
            <a:extLst>
              <a:ext uri="{FF2B5EF4-FFF2-40B4-BE49-F238E27FC236}">
                <a16:creationId xmlns:a16="http://schemas.microsoft.com/office/drawing/2014/main" id="{D47A5C03-8D8A-4711-8692-52E694F077B3}"/>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9FAB0D2-8DE0-4CAF-A5F9-163D0F3670B7}"/>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4624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C5C760-02E4-40CA-A889-80A850EA4DD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A6505AE-034C-4412-8CC7-7ECE81542A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620E9B9-4650-435E-80EE-E35642D2C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CF32658-1C6E-4C86-84E9-08A8A8DB168F}"/>
              </a:ext>
            </a:extLst>
          </p:cNvPr>
          <p:cNvSpPr>
            <a:spLocks noGrp="1"/>
          </p:cNvSpPr>
          <p:nvPr>
            <p:ph type="dt" sz="half" idx="10"/>
          </p:nvPr>
        </p:nvSpPr>
        <p:spPr/>
        <p:txBody>
          <a:bodyPr/>
          <a:lstStyle/>
          <a:p>
            <a:fld id="{A02ABAE3-D89C-4001-9AEC-5083F82B749C}" type="datetimeFigureOut">
              <a:rPr lang="fi-FI" smtClean="0"/>
              <a:t>11.11.2020</a:t>
            </a:fld>
            <a:endParaRPr lang="fi-FI"/>
          </a:p>
        </p:txBody>
      </p:sp>
      <p:sp>
        <p:nvSpPr>
          <p:cNvPr id="6" name="Alatunnisteen paikkamerkki 5">
            <a:extLst>
              <a:ext uri="{FF2B5EF4-FFF2-40B4-BE49-F238E27FC236}">
                <a16:creationId xmlns:a16="http://schemas.microsoft.com/office/drawing/2014/main" id="{EA01BDF6-1785-4BB4-BB26-01C27F7A737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69BCA30-F4EE-4513-92A1-792C5D7A3E9F}"/>
              </a:ext>
            </a:extLst>
          </p:cNvPr>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71970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05BDD4A-9BDF-4F2D-91B9-4D7B2C3FF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50A1CB9-468D-4F02-BFD6-B1C6B81308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4CD8CB6-8AA0-429A-B26A-1A8CDFBE2F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11.11.2020</a:t>
            </a:fld>
            <a:endParaRPr lang="fi-FI"/>
          </a:p>
        </p:txBody>
      </p:sp>
      <p:sp>
        <p:nvSpPr>
          <p:cNvPr id="5" name="Alatunnisteen paikkamerkki 4">
            <a:extLst>
              <a:ext uri="{FF2B5EF4-FFF2-40B4-BE49-F238E27FC236}">
                <a16:creationId xmlns:a16="http://schemas.microsoft.com/office/drawing/2014/main" id="{4AB0080F-0611-4106-8EF9-31A0D69CB1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731DD13-54EB-47C4-88D3-5E9BD4DBC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pic>
        <p:nvPicPr>
          <p:cNvPr id="7" name="Kuva 6" descr="Avu oy:n logo">
            <a:extLst>
              <a:ext uri="{FF2B5EF4-FFF2-40B4-BE49-F238E27FC236}">
                <a16:creationId xmlns:a16="http://schemas.microsoft.com/office/drawing/2014/main" id="{0364BC5E-07CF-490D-A7DA-283C1C8B8D7B}"/>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743433" y="5705475"/>
            <a:ext cx="1448567" cy="1122363"/>
          </a:xfrm>
          <a:prstGeom prst="rect">
            <a:avLst/>
          </a:prstGeom>
        </p:spPr>
      </p:pic>
      <p:cxnSp>
        <p:nvCxnSpPr>
          <p:cNvPr id="9" name="Suora yhdysviiva 8">
            <a:extLst>
              <a:ext uri="{FF2B5EF4-FFF2-40B4-BE49-F238E27FC236}">
                <a16:creationId xmlns:a16="http://schemas.microsoft.com/office/drawing/2014/main" id="{C2694B44-20CE-41E1-A359-6DB4A59A6867}"/>
              </a:ext>
              <a:ext uri="{C183D7F6-B498-43B3-948B-1728B52AA6E4}">
                <adec:decorative xmlns:adec="http://schemas.microsoft.com/office/drawing/2017/decorative" val="1"/>
              </a:ext>
            </a:extLst>
          </p:cNvPr>
          <p:cNvCxnSpPr/>
          <p:nvPr/>
        </p:nvCxnSpPr>
        <p:spPr>
          <a:xfrm>
            <a:off x="838200" y="1690688"/>
            <a:ext cx="113538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61851"/>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udlguidelines.cast.org/more/download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8" Type="http://schemas.openxmlformats.org/officeDocument/2006/relationships/hyperlink" Target="https://play.google.com/store/apps/details?id=com.google.android.apps.translate" TargetMode="External"/><Relationship Id="rId3" Type="http://schemas.openxmlformats.org/officeDocument/2006/relationships/hyperlink" Target="https://www.nvaccess.org/" TargetMode="External"/><Relationship Id="rId7" Type="http://schemas.openxmlformats.org/officeDocument/2006/relationships/hyperlink" Target="https://www.apple.com/accessibility/iphone/vision/" TargetMode="External"/><Relationship Id="rId2" Type="http://schemas.openxmlformats.org/officeDocument/2006/relationships/hyperlink" Target="https://support.microsoft.com/fi-fi/help/22817" TargetMode="External"/><Relationship Id="rId1" Type="http://schemas.openxmlformats.org/officeDocument/2006/relationships/slideLayout" Target="../slideLayouts/slideLayout3.xml"/><Relationship Id="rId6" Type="http://schemas.openxmlformats.org/officeDocument/2006/relationships/hyperlink" Target="http://www.livecaptionapp.com/" TargetMode="External"/><Relationship Id="rId5" Type="http://schemas.openxmlformats.org/officeDocument/2006/relationships/hyperlink" Target="https://www.readspeaker.com/fi/" TargetMode="External"/><Relationship Id="rId4" Type="http://schemas.openxmlformats.org/officeDocument/2006/relationships/hyperlink" Target="https://www.nkl.fi/fi/nvda-nappainkomennot"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8" Type="http://schemas.openxmlformats.org/officeDocument/2006/relationships/hyperlink" Target="https://info.digicampus.fi/2019/10/18/webinaareja-saavutettavuusaiheista/" TargetMode="External"/><Relationship Id="rId3" Type="http://schemas.openxmlformats.org/officeDocument/2006/relationships/hyperlink" Target="https://www.saavutettavuusvaatimukset.fi/" TargetMode="External"/><Relationship Id="rId7" Type="http://schemas.openxmlformats.org/officeDocument/2006/relationships/hyperlink" Target="https://selkokeskus.fi/wp-content/uploads/2018/10/SELKOMITTARI_2018_11.10.18.pdf"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saavutettavuusvaatimukset.fi/digipalvelulain-vaatimukset/wcag-2-1/" TargetMode="External"/><Relationship Id="rId11" Type="http://schemas.openxmlformats.org/officeDocument/2006/relationships/hyperlink" Target="https://www.microsoft.com/en-us/education/products/learning-tools" TargetMode="External"/><Relationship Id="rId5" Type="http://schemas.openxmlformats.org/officeDocument/2006/relationships/hyperlink" Target="https://www.celia.fi/" TargetMode="External"/><Relationship Id="rId10" Type="http://schemas.openxmlformats.org/officeDocument/2006/relationships/hyperlink" Target="https://helpx.adobe.com/fi/acrobat/using/create-verify-pdf-accessibility.html?trackingid=KACNN" TargetMode="External"/><Relationship Id="rId4" Type="http://schemas.openxmlformats.org/officeDocument/2006/relationships/hyperlink" Target="https://papunet.net/saavutettavuus" TargetMode="External"/><Relationship Id="rId9" Type="http://schemas.openxmlformats.org/officeDocument/2006/relationships/hyperlink" Target="http://udlguidelines.cast.org/more/download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saavutettavuusvaatimukset.fi/digipalvelulain-vaatimukset/opastusvideoita-wcag-kriteereist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a:cs typeface="Calibri Light"/>
              </a:rPr>
              <a:t>Ota saavutettavuus </a:t>
            </a:r>
            <a:br>
              <a:rPr lang="fi-FI">
                <a:cs typeface="Calibri Light"/>
              </a:rPr>
            </a:br>
            <a:r>
              <a:rPr lang="fi-FI">
                <a:cs typeface="Calibri Light"/>
              </a:rPr>
              <a:t>osaksi opetustasi</a:t>
            </a:r>
            <a:endParaRPr lang="fi-FI"/>
          </a:p>
        </p:txBody>
      </p:sp>
      <p:sp>
        <p:nvSpPr>
          <p:cNvPr id="3" name="Alaotsikko 2"/>
          <p:cNvSpPr>
            <a:spLocks noGrp="1"/>
          </p:cNvSpPr>
          <p:nvPr>
            <p:ph type="subTitle" idx="1"/>
          </p:nvPr>
        </p:nvSpPr>
        <p:spPr/>
        <p:txBody>
          <a:bodyPr vert="horz" lIns="91440" tIns="45720" rIns="91440" bIns="45720" rtlCol="0" anchor="t">
            <a:normAutofit/>
          </a:bodyPr>
          <a:lstStyle/>
          <a:p>
            <a:r>
              <a:rPr lang="fi-FI">
                <a:cs typeface="Calibri"/>
              </a:rPr>
              <a:t>Mirlinda Kosova-Alija, Avu oy</a:t>
            </a:r>
            <a:endParaRPr lang="fi-FI"/>
          </a:p>
        </p:txBody>
      </p:sp>
    </p:spTree>
    <p:extLst>
      <p:ext uri="{BB962C8B-B14F-4D97-AF65-F5344CB8AC3E}">
        <p14:creationId xmlns:p14="http://schemas.microsoft.com/office/powerpoint/2010/main" val="782385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6AD3-8B6D-4CFB-8FBB-D54E5FA88443}"/>
              </a:ext>
            </a:extLst>
          </p:cNvPr>
          <p:cNvSpPr>
            <a:spLocks noGrp="1"/>
          </p:cNvSpPr>
          <p:nvPr>
            <p:ph type="title"/>
          </p:nvPr>
        </p:nvSpPr>
        <p:spPr/>
        <p:txBody>
          <a:bodyPr/>
          <a:lstStyle/>
          <a:p>
            <a:r>
              <a:rPr lang="en-US">
                <a:ea typeface="+mj-lt"/>
                <a:cs typeface="+mj-lt"/>
              </a:rPr>
              <a:t>Universal Design for Learning </a:t>
            </a:r>
            <a:br>
              <a:rPr lang="en-US">
                <a:ea typeface="+mj-lt"/>
                <a:cs typeface="+mj-lt"/>
              </a:rPr>
            </a:br>
            <a:r>
              <a:rPr lang="en-US">
                <a:ea typeface="+mj-lt"/>
                <a:cs typeface="+mj-lt"/>
              </a:rPr>
              <a:t>verkko-opetuksessa 1/3</a:t>
            </a:r>
          </a:p>
        </p:txBody>
      </p:sp>
      <p:sp>
        <p:nvSpPr>
          <p:cNvPr id="3" name="Content Placeholder 2">
            <a:extLst>
              <a:ext uri="{FF2B5EF4-FFF2-40B4-BE49-F238E27FC236}">
                <a16:creationId xmlns:a16="http://schemas.microsoft.com/office/drawing/2014/main" id="{7EAAC638-B6ED-46C0-B4E2-754ED269ABE2}"/>
              </a:ext>
            </a:extLst>
          </p:cNvPr>
          <p:cNvSpPr>
            <a:spLocks noGrp="1"/>
          </p:cNvSpPr>
          <p:nvPr>
            <p:ph idx="1"/>
          </p:nvPr>
        </p:nvSpPr>
        <p:spPr>
          <a:xfrm>
            <a:off x="838199" y="1825625"/>
            <a:ext cx="10977081" cy="4590806"/>
          </a:xfrm>
        </p:spPr>
        <p:txBody>
          <a:bodyPr vert="horz" lIns="91440" tIns="45720" rIns="91440" bIns="45720" rtlCol="0" anchor="t">
            <a:normAutofit fontScale="92500" lnSpcReduction="20000"/>
          </a:bodyPr>
          <a:lstStyle/>
          <a:p>
            <a:r>
              <a:rPr lang="fi-FI">
                <a:cs typeface="Calibri"/>
              </a:rPr>
              <a:t>Kannustaa opetusmateriaalien tarjoamiseen multimodaalisena: </a:t>
            </a:r>
            <a:br>
              <a:rPr lang="fi-FI">
                <a:cs typeface="Calibri"/>
              </a:rPr>
            </a:br>
            <a:r>
              <a:rPr lang="fi-FI">
                <a:cs typeface="Calibri"/>
              </a:rPr>
              <a:t>sama sisältö eri formaateissa.</a:t>
            </a:r>
            <a:endParaRPr lang="fi-FI">
              <a:ea typeface="+mn-lt"/>
              <a:cs typeface="+mn-lt"/>
            </a:endParaRPr>
          </a:p>
          <a:p>
            <a:r>
              <a:rPr lang="fi-FI">
                <a:ea typeface="+mn-lt"/>
                <a:cs typeface="+mn-lt"/>
              </a:rPr>
              <a:t>Edistää digitaalinen saavutettavuuden ja osallistuttamisen huomioiminen verkkokurssin suunnittelussa:</a:t>
            </a:r>
          </a:p>
          <a:p>
            <a:pPr lvl="1"/>
            <a:r>
              <a:rPr lang="fi-FI">
                <a:ea typeface="+mn-lt"/>
                <a:cs typeface="+mn-lt"/>
              </a:rPr>
              <a:t>pedagogisissa tavoitteissa</a:t>
            </a:r>
          </a:p>
          <a:p>
            <a:pPr lvl="1"/>
            <a:r>
              <a:rPr lang="fi-FI">
                <a:ea typeface="+mn-lt"/>
                <a:cs typeface="+mn-lt"/>
              </a:rPr>
              <a:t>suunnittelutyössä</a:t>
            </a:r>
          </a:p>
          <a:p>
            <a:pPr lvl="1"/>
            <a:r>
              <a:rPr lang="fi-FI">
                <a:ea typeface="+mn-lt"/>
                <a:cs typeface="+mn-lt"/>
              </a:rPr>
              <a:t>menetelmien valinnassa</a:t>
            </a:r>
          </a:p>
          <a:p>
            <a:pPr lvl="1"/>
            <a:r>
              <a:rPr lang="fi-FI">
                <a:ea typeface="+mn-lt"/>
                <a:cs typeface="+mn-lt"/>
              </a:rPr>
              <a:t>opetusmateriaaleissa</a:t>
            </a:r>
          </a:p>
          <a:p>
            <a:pPr lvl="1"/>
            <a:r>
              <a:rPr lang="fi-FI">
                <a:ea typeface="+mn-lt"/>
                <a:cs typeface="+mn-lt"/>
              </a:rPr>
              <a:t>ohjaus- ja arviointiprosesseissa. </a:t>
            </a:r>
            <a:endParaRPr lang="fi-FI">
              <a:cs typeface="Calibri"/>
            </a:endParaRPr>
          </a:p>
          <a:p>
            <a:r>
              <a:rPr lang="fi-FI">
                <a:cs typeface="Calibri"/>
              </a:rPr>
              <a:t>Tarjoaa joustavuutta erilaisiin opiskelijoiden tarpeisiin:</a:t>
            </a:r>
          </a:p>
          <a:p>
            <a:pPr lvl="1"/>
            <a:r>
              <a:rPr lang="fi-FI">
                <a:cs typeface="Calibri"/>
              </a:rPr>
              <a:t>erilaiset elämän tilanteet</a:t>
            </a:r>
          </a:p>
          <a:p>
            <a:pPr lvl="1"/>
            <a:r>
              <a:rPr lang="fi-FI">
                <a:cs typeface="Calibri"/>
              </a:rPr>
              <a:t>mahdolliset rajoitteet</a:t>
            </a:r>
          </a:p>
          <a:p>
            <a:pPr lvl="1"/>
            <a:r>
              <a:rPr lang="fi-FI">
                <a:cs typeface="Calibri"/>
              </a:rPr>
              <a:t>kulttuuriset taustat</a:t>
            </a:r>
          </a:p>
          <a:p>
            <a:pPr lvl="1"/>
            <a:r>
              <a:rPr lang="fi-FI">
                <a:cs typeface="Calibri"/>
              </a:rPr>
              <a:t>taloudellinen tilanne jne.</a:t>
            </a:r>
          </a:p>
        </p:txBody>
      </p:sp>
    </p:spTree>
    <p:extLst>
      <p:ext uri="{BB962C8B-B14F-4D97-AF65-F5344CB8AC3E}">
        <p14:creationId xmlns:p14="http://schemas.microsoft.com/office/powerpoint/2010/main" val="80947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46AD3-8B6D-4CFB-8FBB-D54E5FA88443}"/>
              </a:ext>
            </a:extLst>
          </p:cNvPr>
          <p:cNvSpPr>
            <a:spLocks noGrp="1"/>
          </p:cNvSpPr>
          <p:nvPr>
            <p:ph type="title"/>
          </p:nvPr>
        </p:nvSpPr>
        <p:spPr/>
        <p:txBody>
          <a:bodyPr/>
          <a:lstStyle/>
          <a:p>
            <a:r>
              <a:rPr lang="en-US">
                <a:ea typeface="+mj-lt"/>
                <a:cs typeface="+mj-lt"/>
              </a:rPr>
              <a:t>Universal Design for Learning </a:t>
            </a:r>
            <a:br>
              <a:rPr lang="en-US">
                <a:ea typeface="+mj-lt"/>
                <a:cs typeface="+mj-lt"/>
              </a:rPr>
            </a:br>
            <a:r>
              <a:rPr lang="en-US">
                <a:ea typeface="+mj-lt"/>
                <a:cs typeface="+mj-lt"/>
              </a:rPr>
              <a:t>verkko-opetuksessa 2/3</a:t>
            </a:r>
          </a:p>
        </p:txBody>
      </p:sp>
      <p:sp>
        <p:nvSpPr>
          <p:cNvPr id="3" name="Content Placeholder 2">
            <a:extLst>
              <a:ext uri="{FF2B5EF4-FFF2-40B4-BE49-F238E27FC236}">
                <a16:creationId xmlns:a16="http://schemas.microsoft.com/office/drawing/2014/main" id="{7EAAC638-B6ED-46C0-B4E2-754ED269ABE2}"/>
              </a:ext>
            </a:extLst>
          </p:cNvPr>
          <p:cNvSpPr>
            <a:spLocks noGrp="1"/>
          </p:cNvSpPr>
          <p:nvPr>
            <p:ph idx="1"/>
          </p:nvPr>
        </p:nvSpPr>
        <p:spPr>
          <a:xfrm>
            <a:off x="838200" y="1825625"/>
            <a:ext cx="10515600" cy="4590806"/>
          </a:xfrm>
        </p:spPr>
        <p:txBody>
          <a:bodyPr vert="horz" lIns="91440" tIns="45720" rIns="91440" bIns="45720" rtlCol="0" anchor="t">
            <a:normAutofit/>
          </a:bodyPr>
          <a:lstStyle/>
          <a:p>
            <a:r>
              <a:rPr lang="fi-FI">
                <a:cs typeface="Calibri"/>
              </a:rPr>
              <a:t>UDL tuo erityisen paljon hyötyjä opiskelijoille, joilla on jonkunlainen rajoite, mutta samalla se auttaa myös muita opiskelijoita.</a:t>
            </a:r>
          </a:p>
          <a:p>
            <a:r>
              <a:rPr lang="fi-FI">
                <a:ea typeface="+mn-lt"/>
                <a:cs typeface="+mn-lt"/>
              </a:rPr>
              <a:t>Päälinjaukset:</a:t>
            </a:r>
            <a:endParaRPr lang="en-US">
              <a:ea typeface="+mn-lt"/>
              <a:cs typeface="+mn-lt"/>
            </a:endParaRPr>
          </a:p>
          <a:p>
            <a:pPr lvl="1"/>
            <a:r>
              <a:rPr lang="fi-FI">
                <a:ea typeface="+mn-lt"/>
                <a:cs typeface="+mn-lt"/>
              </a:rPr>
              <a:t>opiskelijoiden sitoutumista ja motivaatiota tuetaan monipuolisesti ja </a:t>
            </a:r>
            <a:br>
              <a:rPr lang="fi-FI">
                <a:ea typeface="+mn-lt"/>
                <a:cs typeface="+mn-lt"/>
              </a:rPr>
            </a:br>
            <a:r>
              <a:rPr lang="fi-FI">
                <a:ea typeface="+mn-lt"/>
                <a:cs typeface="+mn-lt"/>
              </a:rPr>
              <a:t>opetus on osallistavaa</a:t>
            </a:r>
            <a:endParaRPr lang="en-US">
              <a:ea typeface="+mn-lt"/>
              <a:cs typeface="+mn-lt"/>
            </a:endParaRPr>
          </a:p>
          <a:p>
            <a:pPr lvl="1"/>
            <a:r>
              <a:rPr lang="fi-FI">
                <a:ea typeface="+mn-lt"/>
                <a:cs typeface="+mn-lt"/>
              </a:rPr>
              <a:t>opetuksessa hyödynnetään erilaisia tiedon esittämisen tapoja ja monipuolisia oppimateriaaleja</a:t>
            </a:r>
            <a:endParaRPr lang="en-US">
              <a:ea typeface="+mn-lt"/>
              <a:cs typeface="+mn-lt"/>
            </a:endParaRPr>
          </a:p>
          <a:p>
            <a:pPr lvl="1"/>
            <a:r>
              <a:rPr lang="fi-FI">
                <a:ea typeface="+mn-lt"/>
                <a:cs typeface="+mn-lt"/>
              </a:rPr>
              <a:t>opiskelijoille annetaan mahdollisuus työstää oppisisältöjä sekä </a:t>
            </a:r>
            <a:br>
              <a:rPr lang="fi-FI">
                <a:ea typeface="+mn-lt"/>
                <a:cs typeface="+mn-lt"/>
              </a:rPr>
            </a:br>
            <a:r>
              <a:rPr lang="fi-FI">
                <a:ea typeface="+mn-lt"/>
                <a:cs typeface="+mn-lt"/>
              </a:rPr>
              <a:t>osoittaa osaamistaan monin eri tavoin.</a:t>
            </a:r>
            <a:endParaRPr lang="fi-FI"/>
          </a:p>
          <a:p>
            <a:endParaRPr lang="fi-FI">
              <a:cs typeface="Calibri"/>
            </a:endParaRPr>
          </a:p>
          <a:p>
            <a:endParaRPr lang="fi-FI">
              <a:cs typeface="Calibri"/>
            </a:endParaRPr>
          </a:p>
        </p:txBody>
      </p:sp>
    </p:spTree>
    <p:extLst>
      <p:ext uri="{BB962C8B-B14F-4D97-AF65-F5344CB8AC3E}">
        <p14:creationId xmlns:p14="http://schemas.microsoft.com/office/powerpoint/2010/main" val="1799083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1CA7-86E9-454F-B3EB-C8FA6F21FB8A}"/>
              </a:ext>
            </a:extLst>
          </p:cNvPr>
          <p:cNvSpPr>
            <a:spLocks noGrp="1"/>
          </p:cNvSpPr>
          <p:nvPr>
            <p:ph type="title"/>
          </p:nvPr>
        </p:nvSpPr>
        <p:spPr/>
        <p:txBody>
          <a:bodyPr/>
          <a:lstStyle/>
          <a:p>
            <a:r>
              <a:rPr lang="en-US">
                <a:ea typeface="+mj-lt"/>
                <a:cs typeface="+mj-lt"/>
              </a:rPr>
              <a:t>Universal Design for Learning </a:t>
            </a:r>
            <a:br>
              <a:rPr lang="en-US">
                <a:ea typeface="+mj-lt"/>
                <a:cs typeface="+mj-lt"/>
              </a:rPr>
            </a:br>
            <a:r>
              <a:rPr lang="en-US">
                <a:ea typeface="+mj-lt"/>
                <a:cs typeface="+mj-lt"/>
              </a:rPr>
              <a:t>verkko-opetuksessa 3/3</a:t>
            </a:r>
          </a:p>
        </p:txBody>
      </p:sp>
      <p:sp>
        <p:nvSpPr>
          <p:cNvPr id="3" name="Content Placeholder 2">
            <a:extLst>
              <a:ext uri="{FF2B5EF4-FFF2-40B4-BE49-F238E27FC236}">
                <a16:creationId xmlns:a16="http://schemas.microsoft.com/office/drawing/2014/main" id="{71CE86F0-C1A9-4A5B-B431-ABF6306B0CDC}"/>
              </a:ext>
            </a:extLst>
          </p:cNvPr>
          <p:cNvSpPr>
            <a:spLocks noGrp="1"/>
          </p:cNvSpPr>
          <p:nvPr>
            <p:ph idx="1"/>
          </p:nvPr>
        </p:nvSpPr>
        <p:spPr/>
        <p:txBody>
          <a:bodyPr vert="horz" lIns="91440" tIns="45720" rIns="91440" bIns="45720" rtlCol="0" anchor="t">
            <a:normAutofit/>
          </a:bodyPr>
          <a:lstStyle/>
          <a:p>
            <a:pPr fontAlgn="base"/>
            <a:r>
              <a:rPr lang="fi-FI"/>
              <a:t>Mukavuus, saavutettavuus ja joustavuus houkuttaa opiskelijoita verkkokursseihin, mutta oppimisympäristöstä voi vieraantua, ellei sitä ole hyvin suunniteltu.</a:t>
            </a:r>
            <a:endParaRPr lang="en-US"/>
          </a:p>
          <a:p>
            <a:pPr fontAlgn="base"/>
            <a:r>
              <a:rPr lang="fi-FI"/>
              <a:t>Opetuksen suunnittelua ja opetusta tulee mukauttaa </a:t>
            </a:r>
            <a:br>
              <a:rPr lang="fi-FI"/>
            </a:br>
            <a:r>
              <a:rPr lang="fi-FI"/>
              <a:t>opiskelijoiden sitoutumisen lisäämiseksi.</a:t>
            </a:r>
            <a:endParaRPr lang="fi-FI">
              <a:cs typeface="Calibri"/>
            </a:endParaRPr>
          </a:p>
          <a:p>
            <a:pPr fontAlgn="base"/>
            <a:r>
              <a:rPr lang="fi-FI"/>
              <a:t>Samasta opetusmateriaalista tulee tarjota monentyyppisiä formaatteja</a:t>
            </a:r>
            <a:endParaRPr lang="fi-FI">
              <a:cs typeface="Calibri"/>
            </a:endParaRPr>
          </a:p>
          <a:p>
            <a:pPr lvl="1" fontAlgn="base"/>
            <a:r>
              <a:rPr lang="fi-FI"/>
              <a:t>niiden hyödyntäminen on ohjeistettu</a:t>
            </a:r>
            <a:endParaRPr lang="fi-FI">
              <a:cs typeface="Calibri"/>
            </a:endParaRPr>
          </a:p>
          <a:p>
            <a:pPr lvl="1" fontAlgn="base"/>
            <a:r>
              <a:rPr lang="fi-FI"/>
              <a:t>opiskelija valitsee omalle oppimistyylille sopivan.</a:t>
            </a:r>
            <a:endParaRPr lang="fi-FI">
              <a:cs typeface="Calibri"/>
            </a:endParaRPr>
          </a:p>
          <a:p>
            <a:pPr marL="0" indent="0">
              <a:buNone/>
            </a:pPr>
            <a:r>
              <a:rPr lang="fi-FI"/>
              <a:t>UDL </a:t>
            </a:r>
            <a:r>
              <a:rPr lang="fi-FI" err="1"/>
              <a:t>Guidelines</a:t>
            </a:r>
            <a:r>
              <a:rPr lang="fi-FI"/>
              <a:t>: </a:t>
            </a:r>
            <a:r>
              <a:rPr lang="fi-FI">
                <a:hlinkClick r:id="rId3"/>
              </a:rPr>
              <a:t>CAST</a:t>
            </a:r>
            <a:endParaRPr lang="fi-FI"/>
          </a:p>
        </p:txBody>
      </p:sp>
    </p:spTree>
    <p:extLst>
      <p:ext uri="{BB962C8B-B14F-4D97-AF65-F5344CB8AC3E}">
        <p14:creationId xmlns:p14="http://schemas.microsoft.com/office/powerpoint/2010/main" val="331475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60E565A-CA1B-4D10-843B-9CEF1418F95A}"/>
              </a:ext>
            </a:extLst>
          </p:cNvPr>
          <p:cNvSpPr>
            <a:spLocks noGrp="1"/>
          </p:cNvSpPr>
          <p:nvPr>
            <p:ph type="title"/>
          </p:nvPr>
        </p:nvSpPr>
        <p:spPr/>
        <p:txBody>
          <a:bodyPr/>
          <a:lstStyle/>
          <a:p>
            <a:r>
              <a:rPr lang="fi-FI"/>
              <a:t>Huomioi saavutettavuus </a:t>
            </a:r>
            <a:br>
              <a:rPr lang="fi-FI"/>
            </a:br>
            <a:r>
              <a:rPr lang="fi-FI"/>
              <a:t>sisällöntuotannossa</a:t>
            </a:r>
          </a:p>
        </p:txBody>
      </p:sp>
      <p:sp>
        <p:nvSpPr>
          <p:cNvPr id="3" name="Tekstin paikkamerkki 2">
            <a:extLst>
              <a:ext uri="{FF2B5EF4-FFF2-40B4-BE49-F238E27FC236}">
                <a16:creationId xmlns:a16="http://schemas.microsoft.com/office/drawing/2014/main" id="{ECCA1D0C-2AFE-4474-BB6F-FE98733AF11C}"/>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2165499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A4A79-DE29-4465-9320-1CE4A9094F5E}"/>
              </a:ext>
            </a:extLst>
          </p:cNvPr>
          <p:cNvSpPr>
            <a:spLocks noGrp="1"/>
          </p:cNvSpPr>
          <p:nvPr>
            <p:ph type="title"/>
          </p:nvPr>
        </p:nvSpPr>
        <p:spPr/>
        <p:txBody>
          <a:bodyPr/>
          <a:lstStyle/>
          <a:p>
            <a:r>
              <a:rPr lang="fi-FI">
                <a:ea typeface="+mj-lt"/>
                <a:cs typeface="+mj-lt"/>
              </a:rPr>
              <a:t>Suunnittele materiaalin rakenne</a:t>
            </a:r>
            <a:endParaRPr lang="en-US">
              <a:ea typeface="+mj-lt"/>
              <a:cs typeface="+mj-lt"/>
            </a:endParaRPr>
          </a:p>
        </p:txBody>
      </p:sp>
      <p:sp>
        <p:nvSpPr>
          <p:cNvPr id="3" name="Content Placeholder 2">
            <a:extLst>
              <a:ext uri="{FF2B5EF4-FFF2-40B4-BE49-F238E27FC236}">
                <a16:creationId xmlns:a16="http://schemas.microsoft.com/office/drawing/2014/main" id="{7879D7BD-7653-48D3-8AB1-E01E924BC95B}"/>
              </a:ext>
            </a:extLst>
          </p:cNvPr>
          <p:cNvSpPr>
            <a:spLocks noGrp="1"/>
          </p:cNvSpPr>
          <p:nvPr>
            <p:ph idx="1"/>
          </p:nvPr>
        </p:nvSpPr>
        <p:spPr/>
        <p:txBody>
          <a:bodyPr vert="horz" lIns="91440" tIns="45720" rIns="91440" bIns="45720" rtlCol="0" anchor="t">
            <a:normAutofit lnSpcReduction="10000"/>
          </a:bodyPr>
          <a:lstStyle/>
          <a:p>
            <a:r>
              <a:rPr lang="fi-FI">
                <a:ea typeface="+mn-lt"/>
                <a:cs typeface="+mn-lt"/>
              </a:rPr>
              <a:t>Miksi teet tämän sisällön?</a:t>
            </a:r>
            <a:endParaRPr lang="en-US">
              <a:ea typeface="+mn-lt"/>
              <a:cs typeface="+mn-lt"/>
            </a:endParaRPr>
          </a:p>
          <a:p>
            <a:pPr lvl="1"/>
            <a:r>
              <a:rPr lang="fi-FI">
                <a:ea typeface="+mn-lt"/>
                <a:cs typeface="+mn-lt"/>
              </a:rPr>
              <a:t>Kuka on sisällön käyttäjä?</a:t>
            </a:r>
            <a:endParaRPr lang="en-US">
              <a:ea typeface="+mn-lt"/>
              <a:cs typeface="+mn-lt"/>
            </a:endParaRPr>
          </a:p>
          <a:p>
            <a:pPr lvl="1"/>
            <a:r>
              <a:rPr lang="fi-FI">
                <a:ea typeface="+mn-lt"/>
                <a:cs typeface="+mn-lt"/>
              </a:rPr>
              <a:t>Mitä haluat lukijan / kuuntelijan tekevän?</a:t>
            </a:r>
            <a:endParaRPr lang="en-US">
              <a:ea typeface="+mn-lt"/>
              <a:cs typeface="+mn-lt"/>
            </a:endParaRPr>
          </a:p>
          <a:p>
            <a:r>
              <a:rPr lang="fi-FI">
                <a:ea typeface="+mn-lt"/>
                <a:cs typeface="+mn-lt"/>
              </a:rPr>
              <a:t>Mikä on paras esitysmuoto tähän aiheeseen?</a:t>
            </a:r>
          </a:p>
          <a:p>
            <a:pPr lvl="1"/>
            <a:r>
              <a:rPr lang="fi-FI">
                <a:ea typeface="+mn-lt"/>
                <a:cs typeface="+mn-lt"/>
              </a:rPr>
              <a:t>Verkkosivu</a:t>
            </a:r>
          </a:p>
          <a:p>
            <a:pPr lvl="1"/>
            <a:r>
              <a:rPr lang="fi-FI">
                <a:ea typeface="+mn-lt"/>
                <a:cs typeface="+mn-lt"/>
              </a:rPr>
              <a:t>Video</a:t>
            </a:r>
          </a:p>
          <a:p>
            <a:pPr lvl="1"/>
            <a:r>
              <a:rPr lang="fi-FI">
                <a:ea typeface="+mn-lt"/>
                <a:cs typeface="+mn-lt"/>
              </a:rPr>
              <a:t>Tekstitiedosto</a:t>
            </a:r>
          </a:p>
          <a:p>
            <a:pPr lvl="1"/>
            <a:r>
              <a:rPr lang="fi-FI">
                <a:ea typeface="+mn-lt"/>
                <a:cs typeface="+mn-lt"/>
              </a:rPr>
              <a:t>Kaaviokuva</a:t>
            </a:r>
          </a:p>
          <a:p>
            <a:r>
              <a:rPr lang="fi-FI">
                <a:ea typeface="+mn-lt"/>
                <a:cs typeface="+mn-lt"/>
              </a:rPr>
              <a:t>Mikä on paras rakenne asioiden esittämiseen?</a:t>
            </a:r>
            <a:endParaRPr lang="en-US">
              <a:ea typeface="+mn-lt"/>
              <a:cs typeface="+mn-lt"/>
            </a:endParaRPr>
          </a:p>
          <a:p>
            <a:pPr lvl="1"/>
            <a:r>
              <a:rPr lang="fi-FI">
                <a:ea typeface="+mn-lt"/>
                <a:cs typeface="+mn-lt"/>
              </a:rPr>
              <a:t>Tekstin jäsennys</a:t>
            </a:r>
          </a:p>
          <a:p>
            <a:pPr lvl="1"/>
            <a:r>
              <a:rPr lang="fi-FI">
                <a:ea typeface="+mn-lt"/>
                <a:cs typeface="+mn-lt"/>
              </a:rPr>
              <a:t>Videon käsikirjoitus</a:t>
            </a:r>
          </a:p>
          <a:p>
            <a:endParaRPr lang="fi-FI">
              <a:ea typeface="+mn-lt"/>
              <a:cs typeface="+mn-lt"/>
            </a:endParaRPr>
          </a:p>
          <a:p>
            <a:endParaRPr lang="fi-FI">
              <a:cs typeface="Calibri"/>
            </a:endParaRPr>
          </a:p>
        </p:txBody>
      </p:sp>
    </p:spTree>
    <p:extLst>
      <p:ext uri="{BB962C8B-B14F-4D97-AF65-F5344CB8AC3E}">
        <p14:creationId xmlns:p14="http://schemas.microsoft.com/office/powerpoint/2010/main" val="9760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3302C3-D543-472D-8C14-4A983459F68A}"/>
              </a:ext>
            </a:extLst>
          </p:cNvPr>
          <p:cNvSpPr>
            <a:spLocks noGrp="1"/>
          </p:cNvSpPr>
          <p:nvPr>
            <p:ph type="title"/>
          </p:nvPr>
        </p:nvSpPr>
        <p:spPr/>
        <p:txBody>
          <a:bodyPr/>
          <a:lstStyle/>
          <a:p>
            <a:r>
              <a:rPr lang="fi-FI"/>
              <a:t>Ymmärrettävä sisältö – jokaisen vastuulla</a:t>
            </a:r>
          </a:p>
        </p:txBody>
      </p:sp>
      <p:sp>
        <p:nvSpPr>
          <p:cNvPr id="3" name="Sisällön paikkamerkki 2">
            <a:extLst>
              <a:ext uri="{FF2B5EF4-FFF2-40B4-BE49-F238E27FC236}">
                <a16:creationId xmlns:a16="http://schemas.microsoft.com/office/drawing/2014/main" id="{9FB3133D-0299-42C5-A6E2-CE0E3B37A254}"/>
              </a:ext>
            </a:extLst>
          </p:cNvPr>
          <p:cNvSpPr>
            <a:spLocks noGrp="1"/>
          </p:cNvSpPr>
          <p:nvPr>
            <p:ph idx="1"/>
          </p:nvPr>
        </p:nvSpPr>
        <p:spPr/>
        <p:txBody>
          <a:bodyPr vert="horz" lIns="91440" tIns="45720" rIns="91440" bIns="45720" rtlCol="0" anchor="t">
            <a:normAutofit lnSpcReduction="10000"/>
          </a:bodyPr>
          <a:lstStyle/>
          <a:p>
            <a:r>
              <a:rPr lang="fi-FI"/>
              <a:t>Käyttäjänäkökulma</a:t>
            </a:r>
          </a:p>
          <a:p>
            <a:r>
              <a:rPr lang="fi-FI">
                <a:cs typeface="Calibri"/>
              </a:rPr>
              <a:t>Oleellinen ja konkreettinen sisältö, tärkein asia ensin</a:t>
            </a:r>
            <a:endParaRPr lang="fi-FI"/>
          </a:p>
          <a:p>
            <a:r>
              <a:rPr lang="fi-FI">
                <a:ea typeface="+mn-lt"/>
                <a:cs typeface="+mn-lt"/>
              </a:rPr>
              <a:t>Kuvaavat otsikot ja väliotsikot</a:t>
            </a:r>
          </a:p>
          <a:p>
            <a:r>
              <a:rPr lang="fi-FI">
                <a:ea typeface="+mn-lt"/>
                <a:cs typeface="+mn-lt"/>
              </a:rPr>
              <a:t>Helppolukuinen ja ennakoitava teksti</a:t>
            </a:r>
            <a:endParaRPr lang="fi-FI"/>
          </a:p>
          <a:p>
            <a:r>
              <a:rPr lang="fi-FI"/>
              <a:t>Looginen jäsentely lyhyiksi kappaleiksi</a:t>
            </a:r>
            <a:endParaRPr lang="fi-FI">
              <a:cs typeface="Calibri" panose="020F0502020204030204"/>
            </a:endParaRPr>
          </a:p>
          <a:p>
            <a:r>
              <a:rPr lang="fi-FI">
                <a:ea typeface="+mn-lt"/>
                <a:cs typeface="+mn-lt"/>
              </a:rPr>
              <a:t>Selkeät lauserakenteet ja tutut termit</a:t>
            </a:r>
          </a:p>
          <a:p>
            <a:r>
              <a:rPr lang="fi-FI">
                <a:cs typeface="Calibri"/>
              </a:rPr>
              <a:t>Sisällön monipuolisuus: luetelmat, taulukot, kuvat, kaaviot...</a:t>
            </a:r>
            <a:endParaRPr lang="fi-FI"/>
          </a:p>
          <a:p>
            <a:r>
              <a:rPr lang="fi-FI">
                <a:ea typeface="+mn-lt"/>
                <a:cs typeface="+mn-lt"/>
              </a:rPr>
              <a:t>Kuvaavat linkkitekstit</a:t>
            </a:r>
          </a:p>
          <a:p>
            <a:r>
              <a:rPr lang="fi-FI"/>
              <a:t>Monikanavaisuus</a:t>
            </a:r>
            <a:endParaRPr lang="fi-FI">
              <a:cs typeface="Calibri"/>
            </a:endParaRPr>
          </a:p>
        </p:txBody>
      </p:sp>
    </p:spTree>
    <p:extLst>
      <p:ext uri="{BB962C8B-B14F-4D97-AF65-F5344CB8AC3E}">
        <p14:creationId xmlns:p14="http://schemas.microsoft.com/office/powerpoint/2010/main" val="3134058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D10672-A349-408B-BF34-EF848D2D27F3}"/>
              </a:ext>
            </a:extLst>
          </p:cNvPr>
          <p:cNvSpPr>
            <a:spLocks noGrp="1"/>
          </p:cNvSpPr>
          <p:nvPr>
            <p:ph type="title"/>
          </p:nvPr>
        </p:nvSpPr>
        <p:spPr/>
        <p:txBody>
          <a:bodyPr/>
          <a:lstStyle/>
          <a:p>
            <a:r>
              <a:rPr lang="fi-FI"/>
              <a:t>Saavutettavuus opetusmateriaalin tuotannossa</a:t>
            </a:r>
          </a:p>
        </p:txBody>
      </p:sp>
      <p:sp>
        <p:nvSpPr>
          <p:cNvPr id="3" name="Tekstin paikkamerkki 2">
            <a:extLst>
              <a:ext uri="{FF2B5EF4-FFF2-40B4-BE49-F238E27FC236}">
                <a16:creationId xmlns:a16="http://schemas.microsoft.com/office/drawing/2014/main" id="{A572FFFA-57A8-4211-9560-C99CF62DE0B7}"/>
              </a:ext>
            </a:extLst>
          </p:cNvPr>
          <p:cNvSpPr>
            <a:spLocks noGrp="1"/>
          </p:cNvSpPr>
          <p:nvPr>
            <p:ph type="body" idx="1"/>
          </p:nvPr>
        </p:nvSpPr>
        <p:spPr/>
        <p:txBody>
          <a:bodyPr vert="horz" lIns="91440" tIns="45720" rIns="91440" bIns="45720" rtlCol="0" anchor="t">
            <a:normAutofit/>
          </a:bodyPr>
          <a:lstStyle/>
          <a:p>
            <a:r>
              <a:rPr lang="fi-FI">
                <a:cs typeface="Calibri"/>
              </a:rPr>
              <a:t>Office; pdf; videot</a:t>
            </a:r>
            <a:endParaRPr lang="fi-FI"/>
          </a:p>
        </p:txBody>
      </p:sp>
    </p:spTree>
    <p:extLst>
      <p:ext uri="{BB962C8B-B14F-4D97-AF65-F5344CB8AC3E}">
        <p14:creationId xmlns:p14="http://schemas.microsoft.com/office/powerpoint/2010/main" val="2220463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B9E7A4-31B7-4389-9ACF-16F69014A5D8}"/>
              </a:ext>
            </a:extLst>
          </p:cNvPr>
          <p:cNvSpPr>
            <a:spLocks noGrp="1"/>
          </p:cNvSpPr>
          <p:nvPr>
            <p:ph type="title"/>
          </p:nvPr>
        </p:nvSpPr>
        <p:spPr/>
        <p:txBody>
          <a:bodyPr/>
          <a:lstStyle/>
          <a:p>
            <a:r>
              <a:rPr lang="fi-FI"/>
              <a:t>Opetusmateriaaliformaatteja</a:t>
            </a:r>
          </a:p>
        </p:txBody>
      </p:sp>
      <p:sp>
        <p:nvSpPr>
          <p:cNvPr id="3" name="Sisällön paikkamerkki 2">
            <a:extLst>
              <a:ext uri="{FF2B5EF4-FFF2-40B4-BE49-F238E27FC236}">
                <a16:creationId xmlns:a16="http://schemas.microsoft.com/office/drawing/2014/main" id="{43AE05D6-52E3-4D73-9697-36220DC11CFA}"/>
              </a:ext>
            </a:extLst>
          </p:cNvPr>
          <p:cNvSpPr>
            <a:spLocks noGrp="1"/>
          </p:cNvSpPr>
          <p:nvPr>
            <p:ph idx="1"/>
          </p:nvPr>
        </p:nvSpPr>
        <p:spPr/>
        <p:txBody>
          <a:bodyPr vert="horz" lIns="91440" tIns="45720" rIns="91440" bIns="45720" rtlCol="0" anchor="t">
            <a:normAutofit lnSpcReduction="10000"/>
          </a:bodyPr>
          <a:lstStyle/>
          <a:p>
            <a:r>
              <a:rPr lang="fi-FI"/>
              <a:t>Word- ja PowerPoint -dokumentteja</a:t>
            </a:r>
          </a:p>
          <a:p>
            <a:r>
              <a:rPr lang="fi-FI"/>
              <a:t>PDF-dokumentteja</a:t>
            </a:r>
          </a:p>
          <a:p>
            <a:r>
              <a:rPr lang="fi-FI"/>
              <a:t>Videoita</a:t>
            </a:r>
          </a:p>
          <a:p>
            <a:r>
              <a:rPr lang="fi-FI"/>
              <a:t>WWW/blogi-sivuja</a:t>
            </a:r>
            <a:endParaRPr lang="fi-FI">
              <a:cs typeface="Calibri"/>
            </a:endParaRPr>
          </a:p>
          <a:p>
            <a:r>
              <a:rPr lang="fi-FI"/>
              <a:t>Moodle-sivuja</a:t>
            </a:r>
          </a:p>
          <a:p>
            <a:r>
              <a:rPr lang="fi-FI"/>
              <a:t>Moodle H5P -sisältötyyppejä</a:t>
            </a:r>
          </a:p>
          <a:p>
            <a:r>
              <a:rPr lang="fi-FI" err="1"/>
              <a:t>Sway</a:t>
            </a:r>
            <a:r>
              <a:rPr lang="fi-FI"/>
              <a:t>-esityksiä</a:t>
            </a:r>
          </a:p>
          <a:p>
            <a:r>
              <a:rPr lang="fi-FI"/>
              <a:t>Kyselyitä (</a:t>
            </a:r>
            <a:r>
              <a:rPr lang="fi-FI" err="1"/>
              <a:t>Forms</a:t>
            </a:r>
            <a:r>
              <a:rPr lang="fi-FI"/>
              <a:t>, </a:t>
            </a:r>
            <a:r>
              <a:rPr lang="fi-FI" err="1"/>
              <a:t>Webropol</a:t>
            </a:r>
            <a:r>
              <a:rPr lang="fi-FI"/>
              <a:t>, </a:t>
            </a:r>
            <a:r>
              <a:rPr lang="fi-FI" err="1"/>
              <a:t>Zoom</a:t>
            </a:r>
            <a:r>
              <a:rPr lang="fi-FI"/>
              <a:t> </a:t>
            </a:r>
            <a:r>
              <a:rPr lang="fi-FI" err="1"/>
              <a:t>Poll</a:t>
            </a:r>
            <a:r>
              <a:rPr lang="fi-FI"/>
              <a:t> jne.)</a:t>
            </a:r>
          </a:p>
          <a:p>
            <a:r>
              <a:rPr lang="fi-FI"/>
              <a:t>Jne.</a:t>
            </a:r>
          </a:p>
        </p:txBody>
      </p:sp>
    </p:spTree>
    <p:extLst>
      <p:ext uri="{BB962C8B-B14F-4D97-AF65-F5344CB8AC3E}">
        <p14:creationId xmlns:p14="http://schemas.microsoft.com/office/powerpoint/2010/main" val="3772366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B378-D419-4CB8-A7A5-F76950754A4C}"/>
              </a:ext>
            </a:extLst>
          </p:cNvPr>
          <p:cNvSpPr>
            <a:spLocks noGrp="1"/>
          </p:cNvSpPr>
          <p:nvPr>
            <p:ph type="title"/>
          </p:nvPr>
        </p:nvSpPr>
        <p:spPr/>
        <p:txBody>
          <a:bodyPr/>
          <a:lstStyle/>
          <a:p>
            <a:r>
              <a:rPr lang="fi-FI"/>
              <a:t>Miten saavutettavia Office-dokumentteja tehdään? 1/2</a:t>
            </a:r>
          </a:p>
        </p:txBody>
      </p:sp>
      <p:sp>
        <p:nvSpPr>
          <p:cNvPr id="3" name="Content Placeholder 2">
            <a:extLst>
              <a:ext uri="{FF2B5EF4-FFF2-40B4-BE49-F238E27FC236}">
                <a16:creationId xmlns:a16="http://schemas.microsoft.com/office/drawing/2014/main" id="{4A87BF98-9A97-4572-A8BF-5196B17B3CEB}"/>
              </a:ext>
            </a:extLst>
          </p:cNvPr>
          <p:cNvSpPr>
            <a:spLocks noGrp="1"/>
          </p:cNvSpPr>
          <p:nvPr>
            <p:ph idx="1"/>
          </p:nvPr>
        </p:nvSpPr>
        <p:spPr>
          <a:xfrm>
            <a:off x="838200" y="1887169"/>
            <a:ext cx="9829800" cy="4351338"/>
          </a:xfrm>
        </p:spPr>
        <p:txBody>
          <a:bodyPr vert="horz" lIns="91440" tIns="45720" rIns="91440" bIns="45720" rtlCol="0" anchor="t">
            <a:normAutofit/>
          </a:bodyPr>
          <a:lstStyle/>
          <a:p>
            <a:r>
              <a:rPr lang="fi-FI">
                <a:ea typeface="+mn-lt"/>
                <a:cs typeface="+mn-lt"/>
              </a:rPr>
              <a:t>Jos organisaatiolla on oma, saavutettava mallipohja, käytä sitä</a:t>
            </a:r>
            <a:endParaRPr lang="fi-FI"/>
          </a:p>
          <a:p>
            <a:r>
              <a:rPr lang="fi-FI"/>
              <a:t>Suunnittele rakenne ja valitse ohjelma/formaatti </a:t>
            </a:r>
            <a:br>
              <a:rPr lang="fi-FI"/>
            </a:br>
            <a:r>
              <a:rPr lang="fi-FI"/>
              <a:t>käyttötarkoituksen mukaan</a:t>
            </a:r>
          </a:p>
          <a:p>
            <a:r>
              <a:rPr lang="fi-FI"/>
              <a:t>Tarkista ja merkitse dokumentin kieli</a:t>
            </a:r>
            <a:endParaRPr lang="fi-FI">
              <a:cs typeface="Calibri"/>
            </a:endParaRPr>
          </a:p>
          <a:p>
            <a:r>
              <a:rPr lang="fi-FI"/>
              <a:t>Käytä kappaletyylejä</a:t>
            </a:r>
          </a:p>
          <a:p>
            <a:r>
              <a:rPr lang="fi-FI"/>
              <a:t>Tee teksti tekstinä</a:t>
            </a:r>
          </a:p>
          <a:p>
            <a:r>
              <a:rPr lang="fi-FI"/>
              <a:t>Käytä otsikoita hierarkkisessa järjestyksessä</a:t>
            </a:r>
            <a:endParaRPr lang="fi-FI">
              <a:cs typeface="Calibri"/>
            </a:endParaRPr>
          </a:p>
          <a:p>
            <a:r>
              <a:rPr lang="fi-FI"/>
              <a:t>Muotoile maltillisesti</a:t>
            </a:r>
            <a:endParaRPr lang="fi-FI">
              <a:cs typeface="Calibri" panose="020F0502020204030204"/>
            </a:endParaRPr>
          </a:p>
        </p:txBody>
      </p:sp>
    </p:spTree>
    <p:extLst>
      <p:ext uri="{BB962C8B-B14F-4D97-AF65-F5344CB8AC3E}">
        <p14:creationId xmlns:p14="http://schemas.microsoft.com/office/powerpoint/2010/main" val="3500361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67C5F2-BCAB-4BDB-A223-459312A849E2}"/>
              </a:ext>
            </a:extLst>
          </p:cNvPr>
          <p:cNvSpPr>
            <a:spLocks noGrp="1"/>
          </p:cNvSpPr>
          <p:nvPr>
            <p:ph type="title"/>
          </p:nvPr>
        </p:nvSpPr>
        <p:spPr/>
        <p:txBody>
          <a:bodyPr/>
          <a:lstStyle/>
          <a:p>
            <a:r>
              <a:rPr lang="fi-FI"/>
              <a:t>Miten saavutettavia Office-dokumentteja tehdään? 2/2</a:t>
            </a:r>
          </a:p>
        </p:txBody>
      </p:sp>
      <p:sp>
        <p:nvSpPr>
          <p:cNvPr id="3" name="Sisällön paikkamerkki 2">
            <a:extLst>
              <a:ext uri="{FF2B5EF4-FFF2-40B4-BE49-F238E27FC236}">
                <a16:creationId xmlns:a16="http://schemas.microsoft.com/office/drawing/2014/main" id="{6B14506C-BC44-48C1-806F-8CB1CCC0F9EC}"/>
              </a:ext>
            </a:extLst>
          </p:cNvPr>
          <p:cNvSpPr>
            <a:spLocks noGrp="1"/>
          </p:cNvSpPr>
          <p:nvPr>
            <p:ph idx="1"/>
          </p:nvPr>
        </p:nvSpPr>
        <p:spPr>
          <a:xfrm>
            <a:off x="838200" y="1904753"/>
            <a:ext cx="9918700" cy="4351338"/>
          </a:xfrm>
        </p:spPr>
        <p:txBody>
          <a:bodyPr vert="horz" lIns="91440" tIns="45720" rIns="91440" bIns="45720" rtlCol="0" anchor="t">
            <a:normAutofit/>
          </a:bodyPr>
          <a:lstStyle/>
          <a:p>
            <a:r>
              <a:rPr lang="fi-FI">
                <a:ea typeface="+mn-lt"/>
                <a:cs typeface="+mn-lt"/>
              </a:rPr>
              <a:t>Lisää kuville vaihtoehtoiset tekstit tai merkitse ne koristeellisiksi</a:t>
            </a:r>
          </a:p>
          <a:p>
            <a:r>
              <a:rPr lang="fi-FI"/>
              <a:t>Lisää taulukoille otsikkorivit ja kuvaukset</a:t>
            </a:r>
          </a:p>
          <a:p>
            <a:r>
              <a:rPr lang="fi-FI"/>
              <a:t>Anna linkeille kuvaavat nimet</a:t>
            </a:r>
          </a:p>
          <a:p>
            <a:r>
              <a:rPr lang="fi-FI"/>
              <a:t>Viimeistele ulkoasu vasta viimeiseksi</a:t>
            </a:r>
          </a:p>
          <a:p>
            <a:r>
              <a:rPr lang="fi-FI"/>
              <a:t>Täytä metatiedot</a:t>
            </a:r>
          </a:p>
          <a:p>
            <a:r>
              <a:rPr lang="fi-FI"/>
              <a:t>Tarkista helppokäyttöisyys</a:t>
            </a:r>
          </a:p>
          <a:p>
            <a:r>
              <a:rPr lang="fi-FI">
                <a:cs typeface="Calibri" panose="020F0502020204030204"/>
              </a:rPr>
              <a:t>Tallenna tarvittaessa saavutettavaan pdf-muotoon</a:t>
            </a:r>
          </a:p>
        </p:txBody>
      </p:sp>
    </p:spTree>
    <p:extLst>
      <p:ext uri="{BB962C8B-B14F-4D97-AF65-F5344CB8AC3E}">
        <p14:creationId xmlns:p14="http://schemas.microsoft.com/office/powerpoint/2010/main" val="169714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3A39A-EA22-49A0-B066-0681D2053824}"/>
              </a:ext>
            </a:extLst>
          </p:cNvPr>
          <p:cNvSpPr>
            <a:spLocks noGrp="1"/>
          </p:cNvSpPr>
          <p:nvPr>
            <p:ph type="title"/>
          </p:nvPr>
        </p:nvSpPr>
        <p:spPr/>
        <p:txBody>
          <a:bodyPr/>
          <a:lstStyle/>
          <a:p>
            <a:r>
              <a:rPr lang="fi-FI">
                <a:cs typeface="Calibri Light"/>
              </a:rPr>
              <a:t>Avu oy</a:t>
            </a:r>
          </a:p>
        </p:txBody>
      </p:sp>
      <p:sp>
        <p:nvSpPr>
          <p:cNvPr id="3" name="Content Placeholder 2">
            <a:extLst>
              <a:ext uri="{FF2B5EF4-FFF2-40B4-BE49-F238E27FC236}">
                <a16:creationId xmlns:a16="http://schemas.microsoft.com/office/drawing/2014/main" id="{08A6F171-5E18-42F8-A32E-6A86CB72E5C7}"/>
              </a:ext>
            </a:extLst>
          </p:cNvPr>
          <p:cNvSpPr>
            <a:spLocks noGrp="1"/>
          </p:cNvSpPr>
          <p:nvPr>
            <p:ph idx="1"/>
          </p:nvPr>
        </p:nvSpPr>
        <p:spPr/>
        <p:txBody>
          <a:bodyPr vert="horz" lIns="91440" tIns="45720" rIns="91440" bIns="45720" rtlCol="0" anchor="t">
            <a:normAutofit/>
          </a:bodyPr>
          <a:lstStyle/>
          <a:p>
            <a:pPr marL="457200" indent="-457200"/>
            <a:r>
              <a:rPr lang="fi-FI">
                <a:ea typeface="+mn-lt"/>
                <a:cs typeface="+mn-lt"/>
              </a:rPr>
              <a:t>Hämeenlinnalainen yritys</a:t>
            </a:r>
          </a:p>
          <a:p>
            <a:pPr marL="457200" indent="-457200"/>
            <a:r>
              <a:rPr lang="fi-FI">
                <a:ea typeface="+mn-lt"/>
                <a:cs typeface="+mn-lt"/>
              </a:rPr>
              <a:t>Asiantuntijoilla pitkä kokemus</a:t>
            </a:r>
          </a:p>
          <a:p>
            <a:pPr lvl="1"/>
            <a:r>
              <a:rPr lang="fi-FI">
                <a:ea typeface="+mn-lt"/>
                <a:cs typeface="+mn-lt"/>
              </a:rPr>
              <a:t>verkkopalveluista  </a:t>
            </a:r>
          </a:p>
          <a:p>
            <a:pPr lvl="1"/>
            <a:r>
              <a:rPr lang="fi-FI">
                <a:ea typeface="+mn-lt"/>
                <a:cs typeface="+mn-lt"/>
              </a:rPr>
              <a:t>yhteisöllisen työskentelyn välineistä ja </a:t>
            </a:r>
          </a:p>
          <a:p>
            <a:pPr lvl="1"/>
            <a:r>
              <a:rPr lang="fi-FI">
                <a:ea typeface="+mn-lt"/>
                <a:cs typeface="+mn-lt"/>
              </a:rPr>
              <a:t>digitaalisesta saavutettavuudesta</a:t>
            </a:r>
          </a:p>
          <a:p>
            <a:r>
              <a:rPr lang="fi-FI">
                <a:ea typeface="+mn-lt"/>
                <a:cs typeface="+mn-lt"/>
              </a:rPr>
              <a:t>Ratkaisuasiantuntija ja lehtori Mirlinda Kosova-Alija</a:t>
            </a:r>
          </a:p>
          <a:p>
            <a:pPr lvl="1"/>
            <a:r>
              <a:rPr lang="fi-FI">
                <a:ea typeface="+mn-lt"/>
                <a:cs typeface="+mn-lt"/>
              </a:rPr>
              <a:t>keskittynyt O365-palvelun hyödyntämiseen v:sta 2013</a:t>
            </a:r>
          </a:p>
          <a:p>
            <a:pPr lvl="1"/>
            <a:r>
              <a:rPr lang="fi-FI">
                <a:ea typeface="+mn-lt"/>
                <a:cs typeface="+mn-lt"/>
              </a:rPr>
              <a:t>digitaalisen saavutettavuuden edistäjä omassa kehitys- ja opetustyössä sekä valtakunnallisten hankkeiden kautta</a:t>
            </a:r>
          </a:p>
          <a:p>
            <a:endParaRPr lang="fi-FI">
              <a:cs typeface="Calibri"/>
            </a:endParaRPr>
          </a:p>
        </p:txBody>
      </p:sp>
    </p:spTree>
    <p:extLst>
      <p:ext uri="{BB962C8B-B14F-4D97-AF65-F5344CB8AC3E}">
        <p14:creationId xmlns:p14="http://schemas.microsoft.com/office/powerpoint/2010/main" val="1731451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6C7E9F-2B90-4F49-AD42-26C3A31DA30F}"/>
              </a:ext>
            </a:extLst>
          </p:cNvPr>
          <p:cNvSpPr>
            <a:spLocks noGrp="1"/>
          </p:cNvSpPr>
          <p:nvPr>
            <p:ph type="title"/>
          </p:nvPr>
        </p:nvSpPr>
        <p:spPr/>
        <p:txBody>
          <a:bodyPr/>
          <a:lstStyle/>
          <a:p>
            <a:r>
              <a:rPr lang="fi-FI">
                <a:cs typeface="Calibri Light"/>
              </a:rPr>
              <a:t>Saavutettavassa PowerPointissa lisäksi</a:t>
            </a:r>
            <a:endParaRPr lang="fi-FI"/>
          </a:p>
        </p:txBody>
      </p:sp>
      <p:sp>
        <p:nvSpPr>
          <p:cNvPr id="3" name="Sisällön paikkamerkki 2">
            <a:extLst>
              <a:ext uri="{FF2B5EF4-FFF2-40B4-BE49-F238E27FC236}">
                <a16:creationId xmlns:a16="http://schemas.microsoft.com/office/drawing/2014/main" id="{B5A5C3A0-6309-48E3-9FD7-3347716D3B1D}"/>
              </a:ext>
            </a:extLst>
          </p:cNvPr>
          <p:cNvSpPr>
            <a:spLocks noGrp="1"/>
          </p:cNvSpPr>
          <p:nvPr>
            <p:ph idx="1"/>
          </p:nvPr>
        </p:nvSpPr>
        <p:spPr>
          <a:xfrm>
            <a:off x="838200" y="1746496"/>
            <a:ext cx="10946258" cy="4935661"/>
          </a:xfrm>
        </p:spPr>
        <p:txBody>
          <a:bodyPr vert="horz" lIns="91440" tIns="45720" rIns="91440" bIns="45720" rtlCol="0" anchor="t">
            <a:normAutofit fontScale="85000" lnSpcReduction="20000"/>
          </a:bodyPr>
          <a:lstStyle/>
          <a:p>
            <a:pPr>
              <a:lnSpc>
                <a:spcPct val="110000"/>
              </a:lnSpc>
            </a:pPr>
            <a:r>
              <a:rPr lang="fi-FI" sz="3300">
                <a:ea typeface="+mn-lt"/>
                <a:cs typeface="+mn-lt"/>
              </a:rPr>
              <a:t>Kun luot uutta diaa, hyödynnä valmista dia-asettelua, jossa paikkamerkinnät</a:t>
            </a:r>
          </a:p>
          <a:p>
            <a:pPr>
              <a:lnSpc>
                <a:spcPct val="110000"/>
              </a:lnSpc>
            </a:pPr>
            <a:r>
              <a:rPr lang="fi-FI" sz="3300">
                <a:ea typeface="+mn-lt"/>
                <a:cs typeface="+mn-lt"/>
              </a:rPr>
              <a:t>Tee jokaiselle dialle yksilöivä otsikko </a:t>
            </a:r>
          </a:p>
          <a:p>
            <a:pPr>
              <a:lnSpc>
                <a:spcPct val="110000"/>
              </a:lnSpc>
            </a:pPr>
            <a:r>
              <a:rPr lang="fi-FI" sz="3300">
                <a:ea typeface="+mn-lt"/>
                <a:cs typeface="+mn-lt"/>
              </a:rPr>
              <a:t>Lisää yhdelle dialle korkeintaan 10 riviä tekstiä</a:t>
            </a:r>
          </a:p>
          <a:p>
            <a:pPr>
              <a:lnSpc>
                <a:spcPct val="110000"/>
              </a:lnSpc>
            </a:pPr>
            <a:r>
              <a:rPr lang="fi-FI" sz="3300">
                <a:ea typeface="+mn-lt"/>
                <a:cs typeface="+mn-lt"/>
              </a:rPr>
              <a:t>Käytä tarpeeksi isoa fonttikokoa</a:t>
            </a:r>
          </a:p>
          <a:p>
            <a:pPr>
              <a:lnSpc>
                <a:spcPct val="110000"/>
              </a:lnSpc>
            </a:pPr>
            <a:r>
              <a:rPr lang="fi-FI" sz="3300">
                <a:ea typeface="+mn-lt"/>
                <a:cs typeface="+mn-lt"/>
              </a:rPr>
              <a:t>Merkitse dian elementeille lukemisjärjestys </a:t>
            </a:r>
          </a:p>
          <a:p>
            <a:pPr>
              <a:lnSpc>
                <a:spcPct val="110000"/>
              </a:lnSpc>
            </a:pPr>
            <a:r>
              <a:rPr lang="fi-FI" sz="3300">
                <a:ea typeface="+mn-lt"/>
                <a:cs typeface="+mn-lt"/>
              </a:rPr>
              <a:t>Jos käytät eri sisältöelementtejä (objekteja), ryhmittele ne loogisiksi yksiköiksi ja lisää vaihtoehtoinen teksti</a:t>
            </a:r>
          </a:p>
          <a:p>
            <a:pPr>
              <a:lnSpc>
                <a:spcPct val="110000"/>
              </a:lnSpc>
            </a:pPr>
            <a:r>
              <a:rPr lang="fi-FI" sz="3300">
                <a:ea typeface="+mn-lt"/>
                <a:cs typeface="+mn-lt"/>
              </a:rPr>
              <a:t>Älä käytä ajastettua dian vaihtoa tai muita tehosteita</a:t>
            </a:r>
          </a:p>
          <a:p>
            <a:pPr>
              <a:lnSpc>
                <a:spcPct val="110000"/>
              </a:lnSpc>
            </a:pPr>
            <a:r>
              <a:rPr lang="fi-FI" sz="3300">
                <a:ea typeface="+mn-lt"/>
                <a:cs typeface="+mn-lt"/>
              </a:rPr>
              <a:t>Hyödynnä maltillisesti ohjelman tarjoamia suunnittelumalleja</a:t>
            </a:r>
          </a:p>
          <a:p>
            <a:pPr>
              <a:lnSpc>
                <a:spcPct val="120000"/>
              </a:lnSpc>
            </a:pPr>
            <a:endParaRPr lang="fi-FI">
              <a:ea typeface="+mn-lt"/>
              <a:cs typeface="+mn-lt"/>
            </a:endParaRPr>
          </a:p>
          <a:p>
            <a:endParaRPr lang="fi-FI">
              <a:cs typeface="Calibri"/>
            </a:endParaRPr>
          </a:p>
        </p:txBody>
      </p:sp>
    </p:spTree>
    <p:extLst>
      <p:ext uri="{BB962C8B-B14F-4D97-AF65-F5344CB8AC3E}">
        <p14:creationId xmlns:p14="http://schemas.microsoft.com/office/powerpoint/2010/main" val="332681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1DE277-C81F-43EF-80F1-C28EF7679FBE}"/>
              </a:ext>
            </a:extLst>
          </p:cNvPr>
          <p:cNvSpPr>
            <a:spLocks noGrp="1"/>
          </p:cNvSpPr>
          <p:nvPr>
            <p:ph type="title"/>
          </p:nvPr>
        </p:nvSpPr>
        <p:spPr/>
        <p:txBody>
          <a:bodyPr/>
          <a:lstStyle/>
          <a:p>
            <a:r>
              <a:rPr lang="fi-FI"/>
              <a:t>Muotoile maltillisesti</a:t>
            </a:r>
          </a:p>
        </p:txBody>
      </p:sp>
      <p:sp>
        <p:nvSpPr>
          <p:cNvPr id="3" name="Sisällön paikkamerkki 2">
            <a:extLst>
              <a:ext uri="{FF2B5EF4-FFF2-40B4-BE49-F238E27FC236}">
                <a16:creationId xmlns:a16="http://schemas.microsoft.com/office/drawing/2014/main" id="{1FE06333-2126-4DA6-B4EA-8CECF0F13138}"/>
              </a:ext>
            </a:extLst>
          </p:cNvPr>
          <p:cNvSpPr>
            <a:spLocks noGrp="1"/>
          </p:cNvSpPr>
          <p:nvPr>
            <p:ph sz="half" idx="1"/>
          </p:nvPr>
        </p:nvSpPr>
        <p:spPr>
          <a:xfrm>
            <a:off x="838199" y="1825625"/>
            <a:ext cx="8362362" cy="4351338"/>
          </a:xfrm>
        </p:spPr>
        <p:txBody>
          <a:bodyPr vert="horz" lIns="91440" tIns="45720" rIns="91440" bIns="45720" rtlCol="0" anchor="t">
            <a:normAutofit fontScale="92500"/>
          </a:bodyPr>
          <a:lstStyle/>
          <a:p>
            <a:r>
              <a:rPr lang="fi-FI">
                <a:ea typeface="+mn-lt"/>
                <a:cs typeface="+mn-lt"/>
              </a:rPr>
              <a:t>Käytä leipätekstin fonttina päätteettömiä fontteja </a:t>
            </a:r>
            <a:br>
              <a:rPr lang="fi-FI">
                <a:ea typeface="+mn-lt"/>
                <a:cs typeface="+mn-lt"/>
              </a:rPr>
            </a:br>
            <a:r>
              <a:rPr lang="fi-FI">
                <a:ea typeface="+mn-lt"/>
                <a:cs typeface="+mn-lt"/>
              </a:rPr>
              <a:t>(esim. </a:t>
            </a:r>
            <a:r>
              <a:rPr lang="fi-FI" err="1">
                <a:ea typeface="+mn-lt"/>
                <a:cs typeface="+mn-lt"/>
              </a:rPr>
              <a:t>Calibri</a:t>
            </a:r>
            <a:r>
              <a:rPr lang="fi-FI">
                <a:ea typeface="+mn-lt"/>
                <a:cs typeface="+mn-lt"/>
              </a:rPr>
              <a:t>, </a:t>
            </a:r>
            <a:r>
              <a:rPr lang="fi-FI" err="1">
                <a:ea typeface="+mn-lt"/>
                <a:cs typeface="+mn-lt"/>
              </a:rPr>
              <a:t>Verdana</a:t>
            </a:r>
            <a:r>
              <a:rPr lang="fi-FI">
                <a:ea typeface="+mn-lt"/>
                <a:cs typeface="+mn-lt"/>
              </a:rPr>
              <a:t>) </a:t>
            </a:r>
          </a:p>
          <a:p>
            <a:r>
              <a:rPr lang="fi-FI">
                <a:ea typeface="+mn-lt"/>
                <a:cs typeface="+mn-lt"/>
              </a:rPr>
              <a:t>Käytä tarpeeksi isoja fonttikokoja (vähintään 12 pt) </a:t>
            </a:r>
            <a:endParaRPr lang="en-US">
              <a:ea typeface="+mn-lt"/>
              <a:cs typeface="+mn-lt"/>
            </a:endParaRPr>
          </a:p>
          <a:p>
            <a:r>
              <a:rPr lang="fi-FI">
                <a:ea typeface="+mn-lt"/>
                <a:cs typeface="+mn-lt"/>
              </a:rPr>
              <a:t>Varmista, että tekstin riviväli on riittävä (1,5) </a:t>
            </a:r>
            <a:endParaRPr lang="en-US">
              <a:cs typeface="Calibri"/>
            </a:endParaRPr>
          </a:p>
          <a:p>
            <a:r>
              <a:rPr lang="fi-FI">
                <a:ea typeface="+mn-lt"/>
                <a:cs typeface="+mn-lt"/>
              </a:rPr>
              <a:t>Käytä tekstin korostamiseen </a:t>
            </a:r>
            <a:r>
              <a:rPr lang="fi-FI" b="1">
                <a:ea typeface="+mn-lt"/>
                <a:cs typeface="+mn-lt"/>
              </a:rPr>
              <a:t>lihavointia</a:t>
            </a:r>
            <a:endParaRPr lang="fi-FI" b="1">
              <a:cs typeface="Calibri"/>
            </a:endParaRPr>
          </a:p>
          <a:p>
            <a:r>
              <a:rPr lang="fi-FI">
                <a:ea typeface="+mn-lt"/>
                <a:cs typeface="+mn-lt"/>
              </a:rPr>
              <a:t>Käytä isoja kirjaimia vain tarvittaessa  </a:t>
            </a:r>
            <a:endParaRPr lang="en-US">
              <a:ea typeface="+mn-lt"/>
              <a:cs typeface="+mn-lt"/>
            </a:endParaRPr>
          </a:p>
          <a:p>
            <a:r>
              <a:rPr lang="fi-FI">
                <a:ea typeface="+mn-lt"/>
                <a:cs typeface="+mn-lt"/>
              </a:rPr>
              <a:t>Laita tekstin tasaus vasempaan reunaan </a:t>
            </a:r>
          </a:p>
          <a:p>
            <a:r>
              <a:rPr lang="fi-FI">
                <a:ea typeface="+mn-lt"/>
                <a:cs typeface="+mn-lt"/>
              </a:rPr>
              <a:t>Hyödynnä luetteloita ja valitse tyyli, joka on helppo havaita</a:t>
            </a:r>
            <a:endParaRPr lang="fi-FI">
              <a:cs typeface="Calibri"/>
            </a:endParaRPr>
          </a:p>
          <a:p>
            <a:r>
              <a:rPr lang="fi-FI">
                <a:ea typeface="+mn-lt"/>
                <a:cs typeface="+mn-lt"/>
              </a:rPr>
              <a:t>Varmista, että dokumentissa on riittävät värikontrastit </a:t>
            </a:r>
          </a:p>
          <a:p>
            <a:endParaRPr lang="fi-FI">
              <a:cs typeface="Calibri"/>
            </a:endParaRPr>
          </a:p>
        </p:txBody>
      </p:sp>
      <p:sp>
        <p:nvSpPr>
          <p:cNvPr id="4" name="Sisällön paikkamerkki 3">
            <a:extLst>
              <a:ext uri="{FF2B5EF4-FFF2-40B4-BE49-F238E27FC236}">
                <a16:creationId xmlns:a16="http://schemas.microsoft.com/office/drawing/2014/main" id="{211D943C-1E7A-4ECE-823D-CA553C9DB4B0}"/>
              </a:ext>
            </a:extLst>
          </p:cNvPr>
          <p:cNvSpPr>
            <a:spLocks noGrp="1"/>
          </p:cNvSpPr>
          <p:nvPr>
            <p:ph sz="half" idx="2"/>
          </p:nvPr>
        </p:nvSpPr>
        <p:spPr>
          <a:xfrm>
            <a:off x="9794448" y="1825625"/>
            <a:ext cx="1559351" cy="4351338"/>
          </a:xfrm>
        </p:spPr>
        <p:txBody>
          <a:bodyPr>
            <a:normAutofit fontScale="92500"/>
          </a:bodyPr>
          <a:lstStyle/>
          <a:p>
            <a:pPr marL="0" indent="0">
              <a:buNone/>
            </a:pPr>
            <a:r>
              <a:rPr lang="fi-FI" sz="8800" b="1"/>
              <a:t>a</a:t>
            </a:r>
          </a:p>
          <a:p>
            <a:pPr marL="0" indent="0">
              <a:buNone/>
            </a:pPr>
            <a:r>
              <a:rPr lang="fi-FI" sz="8800" b="1">
                <a:latin typeface="Times New Roman" panose="02020603050405020304" pitchFamily="18" charset="0"/>
                <a:cs typeface="Times New Roman" panose="02020603050405020304" pitchFamily="18" charset="0"/>
              </a:rPr>
              <a:t>a</a:t>
            </a:r>
          </a:p>
        </p:txBody>
      </p:sp>
    </p:spTree>
    <p:extLst>
      <p:ext uri="{BB962C8B-B14F-4D97-AF65-F5344CB8AC3E}">
        <p14:creationId xmlns:p14="http://schemas.microsoft.com/office/powerpoint/2010/main" val="931749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ACFB0A-7887-48D6-A933-24D795695BB3}"/>
              </a:ext>
            </a:extLst>
          </p:cNvPr>
          <p:cNvSpPr>
            <a:spLocks noGrp="1"/>
          </p:cNvSpPr>
          <p:nvPr>
            <p:ph type="title"/>
          </p:nvPr>
        </p:nvSpPr>
        <p:spPr/>
        <p:txBody>
          <a:bodyPr/>
          <a:lstStyle/>
          <a:p>
            <a:r>
              <a:rPr lang="fi-FI"/>
              <a:t>Viimeistele ulkoasu</a:t>
            </a:r>
          </a:p>
        </p:txBody>
      </p:sp>
      <p:sp>
        <p:nvSpPr>
          <p:cNvPr id="3" name="Sisällön paikkamerkki 2">
            <a:extLst>
              <a:ext uri="{FF2B5EF4-FFF2-40B4-BE49-F238E27FC236}">
                <a16:creationId xmlns:a16="http://schemas.microsoft.com/office/drawing/2014/main" id="{565BDF6A-26EE-417E-BA93-E35B4064D9BB}"/>
              </a:ext>
            </a:extLst>
          </p:cNvPr>
          <p:cNvSpPr>
            <a:spLocks noGrp="1"/>
          </p:cNvSpPr>
          <p:nvPr>
            <p:ph idx="1"/>
          </p:nvPr>
        </p:nvSpPr>
        <p:spPr/>
        <p:txBody>
          <a:bodyPr vert="horz" lIns="91440" tIns="45720" rIns="91440" bIns="45720" rtlCol="0" anchor="t">
            <a:normAutofit/>
          </a:bodyPr>
          <a:lstStyle/>
          <a:p>
            <a:r>
              <a:rPr lang="fi-FI">
                <a:ea typeface="+mn-lt"/>
                <a:cs typeface="+mn-lt"/>
              </a:rPr>
              <a:t>Kiinnitä huomio ulkoasuun </a:t>
            </a:r>
            <a:br>
              <a:rPr lang="fi-FI">
                <a:cs typeface="Calibri"/>
              </a:rPr>
            </a:br>
            <a:r>
              <a:rPr lang="fi-FI" b="1">
                <a:cs typeface="Calibri"/>
              </a:rPr>
              <a:t>vasta sitten</a:t>
            </a:r>
            <a:r>
              <a:rPr lang="fi-FI">
                <a:cs typeface="Calibri"/>
              </a:rPr>
              <a:t>, kun olet tehnyt dokumentin sisällön</a:t>
            </a:r>
          </a:p>
          <a:p>
            <a:r>
              <a:rPr lang="fi-FI">
                <a:cs typeface="Calibri"/>
              </a:rPr>
              <a:t>Varmista, että olet käyttänyt kappaletyylejä oikein</a:t>
            </a:r>
          </a:p>
          <a:p>
            <a:r>
              <a:rPr lang="fi-FI">
                <a:cs typeface="Calibri"/>
              </a:rPr>
              <a:t>Varmista, että tekstissä ei ole tarpeettomia muotoiluja </a:t>
            </a:r>
            <a:br>
              <a:rPr lang="fi-FI">
                <a:cs typeface="Calibri"/>
              </a:rPr>
            </a:br>
            <a:r>
              <a:rPr lang="fi-FI">
                <a:cs typeface="Calibri"/>
              </a:rPr>
              <a:t>(fontit, värit, koot, tehosteet jne.)</a:t>
            </a:r>
          </a:p>
          <a:p>
            <a:r>
              <a:rPr lang="fi-FI">
                <a:cs typeface="Calibri"/>
              </a:rPr>
              <a:t>Varmista, että olet käyttänyt oikein rivinvaihtoja, sivunvaihtoja ja osioiden vaihtoja </a:t>
            </a:r>
          </a:p>
          <a:p>
            <a:r>
              <a:rPr lang="fi-FI">
                <a:cs typeface="Calibri"/>
              </a:rPr>
              <a:t>Varmista, että teksti on tasattu vasemmalle</a:t>
            </a:r>
          </a:p>
        </p:txBody>
      </p:sp>
    </p:spTree>
    <p:extLst>
      <p:ext uri="{BB962C8B-B14F-4D97-AF65-F5344CB8AC3E}">
        <p14:creationId xmlns:p14="http://schemas.microsoft.com/office/powerpoint/2010/main" val="2832071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2A7A59-7EA7-452F-94A9-451692F6E3B3}"/>
              </a:ext>
            </a:extLst>
          </p:cNvPr>
          <p:cNvSpPr>
            <a:spLocks noGrp="1"/>
          </p:cNvSpPr>
          <p:nvPr>
            <p:ph type="title"/>
          </p:nvPr>
        </p:nvSpPr>
        <p:spPr/>
        <p:txBody>
          <a:bodyPr/>
          <a:lstStyle/>
          <a:p>
            <a:r>
              <a:rPr lang="fi-FI"/>
              <a:t>Vienti saavutettavaksi pdf:ksi</a:t>
            </a:r>
          </a:p>
        </p:txBody>
      </p:sp>
      <p:sp>
        <p:nvSpPr>
          <p:cNvPr id="3" name="Sisällön paikkamerkki 2">
            <a:extLst>
              <a:ext uri="{FF2B5EF4-FFF2-40B4-BE49-F238E27FC236}">
                <a16:creationId xmlns:a16="http://schemas.microsoft.com/office/drawing/2014/main" id="{776D6039-5AA3-4271-A2FB-E0BC0F0E4DCF}"/>
              </a:ext>
            </a:extLst>
          </p:cNvPr>
          <p:cNvSpPr>
            <a:spLocks noGrp="1"/>
          </p:cNvSpPr>
          <p:nvPr>
            <p:ph sz="half" idx="1"/>
          </p:nvPr>
        </p:nvSpPr>
        <p:spPr>
          <a:xfrm>
            <a:off x="838199" y="1825624"/>
            <a:ext cx="6200487" cy="4857635"/>
          </a:xfrm>
        </p:spPr>
        <p:txBody>
          <a:bodyPr vert="horz" lIns="91440" tIns="45720" rIns="91440" bIns="45720" rtlCol="0" anchor="t">
            <a:normAutofit fontScale="92500"/>
          </a:bodyPr>
          <a:lstStyle/>
          <a:p>
            <a:pPr>
              <a:lnSpc>
                <a:spcPct val="120000"/>
              </a:lnSpc>
            </a:pPr>
            <a:r>
              <a:rPr lang="fi-FI">
                <a:cs typeface="Calibri"/>
              </a:rPr>
              <a:t>Tee Office-tiedostosta pdf-tiedosto</a:t>
            </a:r>
            <a:r>
              <a:rPr lang="fi-FI">
                <a:ea typeface="+mn-lt"/>
                <a:cs typeface="+mn-lt"/>
              </a:rPr>
              <a:t>:</a:t>
            </a:r>
            <a:endParaRPr lang="fi-FI"/>
          </a:p>
          <a:p>
            <a:pPr lvl="1">
              <a:lnSpc>
                <a:spcPct val="120000"/>
              </a:lnSpc>
            </a:pPr>
            <a:r>
              <a:rPr lang="fi-FI">
                <a:ea typeface="+mn-lt"/>
                <a:cs typeface="+mn-lt"/>
              </a:rPr>
              <a:t>Valitse Tiedosto &gt; Vie &gt; Luo PDF tai XPS-tiedosto</a:t>
            </a:r>
          </a:p>
          <a:p>
            <a:pPr>
              <a:lnSpc>
                <a:spcPct val="120000"/>
              </a:lnSpc>
            </a:pPr>
            <a:r>
              <a:rPr lang="fi-FI">
                <a:ea typeface="+mn-lt"/>
                <a:cs typeface="+mn-lt"/>
              </a:rPr>
              <a:t>Tallennuksen yhteydessä valitse tallennusikkunan asetuksissa </a:t>
            </a:r>
            <a:br>
              <a:rPr lang="fi-FI">
                <a:ea typeface="+mn-lt"/>
                <a:cs typeface="+mn-lt"/>
              </a:rPr>
            </a:br>
            <a:r>
              <a:rPr lang="fi-FI">
                <a:ea typeface="+mn-lt"/>
                <a:cs typeface="+mn-lt"/>
              </a:rPr>
              <a:t>"Asiakirjan rakenteen tunnisteet helppokäyttötoimintoa varten" ja </a:t>
            </a:r>
            <a:br>
              <a:rPr lang="fi-FI">
                <a:ea typeface="+mn-lt"/>
                <a:cs typeface="+mn-lt"/>
              </a:rPr>
            </a:br>
            <a:r>
              <a:rPr lang="fi-FI">
                <a:ea typeface="+mn-lt"/>
                <a:cs typeface="+mn-lt"/>
              </a:rPr>
              <a:t>"Luo kirjanmerkit käyttämällä Otsikoita" </a:t>
            </a:r>
          </a:p>
          <a:p>
            <a:pPr>
              <a:lnSpc>
                <a:spcPct val="120000"/>
              </a:lnSpc>
            </a:pPr>
            <a:r>
              <a:rPr lang="fi-FI">
                <a:ea typeface="+mn-lt"/>
                <a:cs typeface="+mn-lt"/>
              </a:rPr>
              <a:t>Nimeä pdf-tiedosto kuvaavasti</a:t>
            </a:r>
            <a:endParaRPr lang="fi-FI">
              <a:cs typeface="Calibri"/>
            </a:endParaRPr>
          </a:p>
        </p:txBody>
      </p:sp>
      <p:sp>
        <p:nvSpPr>
          <p:cNvPr id="4" name="Sisällön paikkamerkki 3">
            <a:extLst>
              <a:ext uri="{FF2B5EF4-FFF2-40B4-BE49-F238E27FC236}">
                <a16:creationId xmlns:a16="http://schemas.microsoft.com/office/drawing/2014/main" id="{DCD9D5AE-B005-BB40-8470-CB819E821E4F}"/>
              </a:ext>
            </a:extLst>
          </p:cNvPr>
          <p:cNvSpPr>
            <a:spLocks noGrp="1"/>
          </p:cNvSpPr>
          <p:nvPr>
            <p:ph sz="half" idx="2"/>
          </p:nvPr>
        </p:nvSpPr>
        <p:spPr>
          <a:xfrm>
            <a:off x="7381702" y="1825625"/>
            <a:ext cx="3972098" cy="4351338"/>
          </a:xfrm>
        </p:spPr>
        <p:txBody>
          <a:bodyPr>
            <a:normAutofit fontScale="92500"/>
          </a:bodyPr>
          <a:lstStyle/>
          <a:p>
            <a:endParaRPr lang="fi-FI"/>
          </a:p>
        </p:txBody>
      </p:sp>
      <p:graphicFrame>
        <p:nvGraphicFramePr>
          <p:cNvPr id="6" name="Object 5" descr="Kuvakaapaus dokumentin tallenttamisesta pdf-muotoon">
            <a:extLst>
              <a:ext uri="{FF2B5EF4-FFF2-40B4-BE49-F238E27FC236}">
                <a16:creationId xmlns:a16="http://schemas.microsoft.com/office/drawing/2014/main" id="{F1285DE9-4A00-4BA0-944A-357D4D31B615}"/>
              </a:ext>
            </a:extLst>
          </p:cNvPr>
          <p:cNvGraphicFramePr>
            <a:graphicFrameLocks noChangeAspect="1"/>
          </p:cNvGraphicFramePr>
          <p:nvPr/>
        </p:nvGraphicFramePr>
        <p:xfrm>
          <a:off x="6924386" y="1825624"/>
          <a:ext cx="3819270" cy="4857635"/>
        </p:xfrm>
        <a:graphic>
          <a:graphicData uri="http://schemas.openxmlformats.org/presentationml/2006/ole">
            <mc:AlternateContent xmlns:mc="http://schemas.openxmlformats.org/markup-compatibility/2006">
              <mc:Choice xmlns:v="urn:schemas-microsoft-com:vml" Requires="v">
                <p:oleObj spid="_x0000_s48130" r:id="rId3" imgW="4571280" imgH="5815800" progId="">
                  <p:embed/>
                </p:oleObj>
              </mc:Choice>
              <mc:Fallback>
                <p:oleObj r:id="rId3" imgW="4571280" imgH="5815800" progId="">
                  <p:embed/>
                  <p:pic>
                    <p:nvPicPr>
                      <p:cNvPr id="6" name="Object 5" descr="Kuvakaapaus dokumentin tallenttamisesta pdf-muotoon">
                        <a:extLst>
                          <a:ext uri="{FF2B5EF4-FFF2-40B4-BE49-F238E27FC236}">
                            <a16:creationId xmlns:a16="http://schemas.microsoft.com/office/drawing/2014/main" id="{F1285DE9-4A00-4BA0-944A-357D4D31B615}"/>
                          </a:ext>
                        </a:extLst>
                      </p:cNvPr>
                      <p:cNvPicPr/>
                      <p:nvPr/>
                    </p:nvPicPr>
                    <p:blipFill>
                      <a:blip r:embed="rId4"/>
                      <a:stretch>
                        <a:fillRect/>
                      </a:stretch>
                    </p:blipFill>
                    <p:spPr>
                      <a:xfrm>
                        <a:off x="6924386" y="1825624"/>
                        <a:ext cx="3819270" cy="4857635"/>
                      </a:xfrm>
                      <a:prstGeom prst="rect">
                        <a:avLst/>
                      </a:prstGeom>
                    </p:spPr>
                  </p:pic>
                </p:oleObj>
              </mc:Fallback>
            </mc:AlternateContent>
          </a:graphicData>
        </a:graphic>
      </p:graphicFrame>
    </p:spTree>
    <p:extLst>
      <p:ext uri="{BB962C8B-B14F-4D97-AF65-F5344CB8AC3E}">
        <p14:creationId xmlns:p14="http://schemas.microsoft.com/office/powerpoint/2010/main" val="2983924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8d85fd739c_0_49"/>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fi-FI"/>
              <a:t>Jaettavat PDF-tiedostot</a:t>
            </a:r>
            <a:endParaRPr/>
          </a:p>
        </p:txBody>
      </p:sp>
      <p:sp>
        <p:nvSpPr>
          <p:cNvPr id="138" name="Google Shape;138;g8d85fd739c_0_49"/>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SzPts val="2800"/>
              <a:buChar char="•"/>
            </a:pPr>
            <a:r>
              <a:rPr lang="fi-FI"/>
              <a:t>PDF (</a:t>
            </a:r>
            <a:r>
              <a:rPr lang="fi-FI" err="1"/>
              <a:t>portable</a:t>
            </a:r>
            <a:r>
              <a:rPr lang="fi-FI"/>
              <a:t> </a:t>
            </a:r>
            <a:r>
              <a:rPr lang="fi-FI" err="1"/>
              <a:t>document</a:t>
            </a:r>
            <a:r>
              <a:rPr lang="fi-FI"/>
              <a:t> </a:t>
            </a:r>
            <a:r>
              <a:rPr lang="fi-FI" err="1"/>
              <a:t>format</a:t>
            </a:r>
            <a:r>
              <a:rPr lang="fi-FI"/>
              <a:t>) yleinen tiedostomuoto verkossa</a:t>
            </a:r>
          </a:p>
          <a:p>
            <a:pPr marL="228600" marR="0" lvl="0" indent="-228600" algn="l" rtl="0">
              <a:lnSpc>
                <a:spcPct val="100000"/>
              </a:lnSpc>
              <a:spcBef>
                <a:spcPts val="0"/>
              </a:spcBef>
              <a:spcAft>
                <a:spcPts val="0"/>
              </a:spcAft>
              <a:buSzPts val="2800"/>
              <a:buChar char="•"/>
            </a:pPr>
            <a:r>
              <a:rPr lang="fi-FI"/>
              <a:t>Runsaasta käytöstä huolimatta saavutettavuuden kannalta hankala - harvoin ensisijainen julkaisemisen vaihtoehto</a:t>
            </a:r>
          </a:p>
          <a:p>
            <a:pPr marL="228600" marR="0" lvl="0" indent="-228600" algn="l" rtl="0">
              <a:lnSpc>
                <a:spcPct val="100000"/>
              </a:lnSpc>
              <a:spcBef>
                <a:spcPts val="0"/>
              </a:spcBef>
              <a:spcAft>
                <a:spcPts val="0"/>
              </a:spcAft>
              <a:buSzPts val="2800"/>
              <a:buChar char="•"/>
            </a:pPr>
            <a:r>
              <a:rPr lang="fi-FI"/>
              <a:t>PDF-tiedostojen korjaaminen saavutettavaksi on työlästä</a:t>
            </a:r>
          </a:p>
          <a:p>
            <a:pPr marL="228600" marR="0" lvl="0" indent="-228600" algn="l" rtl="0">
              <a:lnSpc>
                <a:spcPct val="100000"/>
              </a:lnSpc>
              <a:spcBef>
                <a:spcPts val="0"/>
              </a:spcBef>
              <a:spcAft>
                <a:spcPts val="0"/>
              </a:spcAft>
              <a:buSzPts val="2800"/>
              <a:buChar char="•"/>
            </a:pPr>
            <a:r>
              <a:rPr lang="fi-FI"/>
              <a:t>Tee verkkopalveluun www-lomakkeita, älä pdf-lomakkeita</a:t>
            </a:r>
          </a:p>
          <a:p>
            <a:pPr marL="228600" marR="0" lvl="0" indent="-228600" algn="l" rtl="0">
              <a:lnSpc>
                <a:spcPct val="100000"/>
              </a:lnSpc>
              <a:spcBef>
                <a:spcPts val="0"/>
              </a:spcBef>
              <a:spcAft>
                <a:spcPts val="0"/>
              </a:spcAft>
              <a:buSzPts val="2800"/>
              <a:buChar char="•"/>
            </a:pPr>
            <a:r>
              <a:rPr lang="fi-FI"/>
              <a:t>PDF-tiedostojen korjaamiseen Adobe Acrobat DC</a:t>
            </a:r>
            <a:endParaRPr/>
          </a:p>
          <a:p>
            <a:pPr marL="0" lvl="0" indent="0" algn="l" rtl="0">
              <a:spcBef>
                <a:spcPts val="100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g8d85fd739c_0_62"/>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fi-FI"/>
              <a:t>Saavutettavan PDF-tiedoston ominaisuudet</a:t>
            </a:r>
            <a:endParaRPr/>
          </a:p>
        </p:txBody>
      </p:sp>
      <p:sp>
        <p:nvSpPr>
          <p:cNvPr id="145" name="Google Shape;145;g8d85fd739c_0_62"/>
          <p:cNvSpPr txBox="1">
            <a:spLocks noGrp="1"/>
          </p:cNvSpPr>
          <p:nvPr>
            <p:ph type="body" idx="1"/>
          </p:nvPr>
        </p:nvSpPr>
        <p:spPr>
          <a:xfrm>
            <a:off x="838199" y="1739133"/>
            <a:ext cx="10999573" cy="4351200"/>
          </a:xfrm>
          <a:prstGeom prst="rect">
            <a:avLst/>
          </a:prstGeom>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SzPts val="2800"/>
              <a:buChar char="•"/>
            </a:pPr>
            <a:r>
              <a:rPr lang="fi-FI"/>
              <a:t>Ei skannattu tiedosto!</a:t>
            </a:r>
            <a:endParaRPr/>
          </a:p>
          <a:p>
            <a:pPr marL="228600" marR="0" lvl="0" indent="-228600" algn="l" rtl="0">
              <a:lnSpc>
                <a:spcPct val="100000"/>
              </a:lnSpc>
              <a:spcBef>
                <a:spcPts val="0"/>
              </a:spcBef>
              <a:spcAft>
                <a:spcPts val="0"/>
              </a:spcAft>
              <a:buSzPts val="2800"/>
              <a:buChar char="•"/>
            </a:pPr>
            <a:r>
              <a:rPr lang="fi-FI"/>
              <a:t>Tekstiä voi valita, kopioida ja siirtää esim. editoriin</a:t>
            </a:r>
            <a:endParaRPr/>
          </a:p>
          <a:p>
            <a:pPr lvl="0">
              <a:lnSpc>
                <a:spcPct val="100000"/>
              </a:lnSpc>
              <a:spcBef>
                <a:spcPts val="0"/>
              </a:spcBef>
              <a:buSzPts val="2800"/>
            </a:pPr>
            <a:r>
              <a:rPr lang="fi-FI"/>
              <a:t>Metatiedot ovat kunnossa (pääkieli on määritetty ja tiedostolla on otsikko)</a:t>
            </a:r>
          </a:p>
          <a:p>
            <a:pPr marL="228600" marR="0" lvl="0" indent="-228600" algn="l" rtl="0">
              <a:lnSpc>
                <a:spcPct val="100000"/>
              </a:lnSpc>
              <a:spcBef>
                <a:spcPts val="0"/>
              </a:spcBef>
              <a:spcAft>
                <a:spcPts val="0"/>
              </a:spcAft>
              <a:buSzPts val="2800"/>
              <a:buChar char="•"/>
            </a:pPr>
            <a:r>
              <a:rPr lang="fi-FI"/>
              <a:t>Tiedostossa on rakenne (otsikot, kappaleet, listat jne.)</a:t>
            </a:r>
            <a:endParaRPr/>
          </a:p>
          <a:p>
            <a:pPr marL="228600" marR="0" lvl="0" indent="-228600" algn="l" rtl="0">
              <a:lnSpc>
                <a:spcPct val="100000"/>
              </a:lnSpc>
              <a:spcBef>
                <a:spcPts val="0"/>
              </a:spcBef>
              <a:spcAft>
                <a:spcPts val="0"/>
              </a:spcAft>
              <a:buSzPts val="2800"/>
              <a:buChar char="•"/>
            </a:pPr>
            <a:r>
              <a:rPr lang="fi-FI"/>
              <a:t>Tiedostossa on kirjanmerkit</a:t>
            </a:r>
            <a:endParaRPr/>
          </a:p>
          <a:p>
            <a:pPr marL="228600" marR="0" lvl="0" indent="-228600" algn="l" rtl="0">
              <a:lnSpc>
                <a:spcPct val="100000"/>
              </a:lnSpc>
              <a:spcBef>
                <a:spcPts val="0"/>
              </a:spcBef>
              <a:spcAft>
                <a:spcPts val="0"/>
              </a:spcAft>
              <a:buSzPts val="2800"/>
              <a:buChar char="•"/>
            </a:pPr>
            <a:r>
              <a:rPr lang="fi-FI"/>
              <a:t>Sisällön lukemisjärjestys on määritelty</a:t>
            </a:r>
            <a:endParaRPr/>
          </a:p>
          <a:p>
            <a:pPr marL="228600" marR="0" lvl="0" indent="-228600" algn="l" rtl="0">
              <a:lnSpc>
                <a:spcPct val="100000"/>
              </a:lnSpc>
              <a:spcBef>
                <a:spcPts val="0"/>
              </a:spcBef>
              <a:spcAft>
                <a:spcPts val="0"/>
              </a:spcAft>
              <a:buSzPts val="2800"/>
              <a:buChar char="•"/>
            </a:pPr>
            <a:r>
              <a:rPr lang="fi-FI"/>
              <a:t>Kuvien, kuvioiden/graafien sisältö on annettu alt-tekstinä</a:t>
            </a:r>
            <a:endParaRPr/>
          </a:p>
          <a:p>
            <a:pPr marL="228600" marR="0" lvl="0" indent="-228600" algn="l" rtl="0">
              <a:lnSpc>
                <a:spcPct val="100000"/>
              </a:lnSpc>
              <a:spcBef>
                <a:spcPts val="0"/>
              </a:spcBef>
              <a:spcAft>
                <a:spcPts val="0"/>
              </a:spcAft>
              <a:buSzPts val="2800"/>
              <a:buChar char="•"/>
            </a:pPr>
            <a:r>
              <a:rPr lang="fi-FI"/>
              <a:t>Fontti, riviväli ja kontrastit ovat saavutettavia</a:t>
            </a:r>
          </a:p>
          <a:p>
            <a:pPr marL="228600" marR="0" lvl="0" indent="-228600" algn="l" rtl="0">
              <a:lnSpc>
                <a:spcPct val="100000"/>
              </a:lnSpc>
              <a:spcBef>
                <a:spcPts val="0"/>
              </a:spcBef>
              <a:spcAft>
                <a:spcPts val="0"/>
              </a:spcAft>
              <a:buSzPts val="2800"/>
              <a:buChar char="•"/>
            </a:pPr>
            <a:r>
              <a:rPr lang="fi-FI"/>
              <a:t>Taulukot ovat säännöllisiä ja niille on tehty yhteenveto</a:t>
            </a:r>
            <a:endParaRPr/>
          </a:p>
          <a:p>
            <a:pPr marL="228600" marR="0" lvl="0" indent="-228600" algn="l" rtl="0">
              <a:lnSpc>
                <a:spcPct val="100000"/>
              </a:lnSpc>
              <a:spcBef>
                <a:spcPts val="0"/>
              </a:spcBef>
              <a:spcAft>
                <a:spcPts val="0"/>
              </a:spcAft>
              <a:buSzPts val="2800"/>
              <a:buChar char="•"/>
            </a:pPr>
            <a:r>
              <a:rPr lang="fi-FI"/>
              <a:t>Lomakekentät on merkattu tunnisteiden avulla</a:t>
            </a:r>
            <a:endParaRPr/>
          </a:p>
          <a:p>
            <a:pPr marL="228600" lvl="0" indent="-292100" algn="l" rtl="0">
              <a:lnSpc>
                <a:spcPct val="100000"/>
              </a:lnSpc>
              <a:spcBef>
                <a:spcPts val="0"/>
              </a:spcBef>
              <a:spcAft>
                <a:spcPts val="0"/>
              </a:spcAft>
              <a:buSzPts val="2800"/>
              <a:buChar char="•"/>
            </a:pPr>
            <a:endParaRPr/>
          </a:p>
          <a:p>
            <a:pPr marL="0" lvl="0" indent="0" algn="l" rtl="0">
              <a:lnSpc>
                <a:spcPct val="100000"/>
              </a:lnSpc>
              <a:spcBef>
                <a:spcPts val="100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7DB9E4-8168-43CB-9EC0-9C9280691E1E}"/>
              </a:ext>
            </a:extLst>
          </p:cNvPr>
          <p:cNvSpPr>
            <a:spLocks noGrp="1"/>
          </p:cNvSpPr>
          <p:nvPr>
            <p:ph type="title"/>
          </p:nvPr>
        </p:nvSpPr>
        <p:spPr/>
        <p:txBody>
          <a:bodyPr/>
          <a:lstStyle/>
          <a:p>
            <a:r>
              <a:rPr lang="fi-FI"/>
              <a:t>Videot opetusmateriaalina</a:t>
            </a:r>
          </a:p>
        </p:txBody>
      </p:sp>
      <p:sp>
        <p:nvSpPr>
          <p:cNvPr id="3" name="Tekstin paikkamerkki 2">
            <a:extLst>
              <a:ext uri="{FF2B5EF4-FFF2-40B4-BE49-F238E27FC236}">
                <a16:creationId xmlns:a16="http://schemas.microsoft.com/office/drawing/2014/main" id="{98901FD3-CBBA-4C26-9AFB-FA77B0049214}"/>
              </a:ext>
            </a:extLst>
          </p:cNvPr>
          <p:cNvSpPr>
            <a:spLocks noGrp="1"/>
          </p:cNvSpPr>
          <p:nvPr>
            <p:ph type="body" idx="1"/>
          </p:nvPr>
        </p:nvSpPr>
        <p:spPr/>
        <p:txBody>
          <a:bodyPr/>
          <a:lstStyle/>
          <a:p>
            <a:r>
              <a:rPr lang="fi-FI"/>
              <a:t>Tuotanto-olosuhteet; tekstitys</a:t>
            </a:r>
          </a:p>
        </p:txBody>
      </p:sp>
    </p:spTree>
    <p:extLst>
      <p:ext uri="{BB962C8B-B14F-4D97-AF65-F5344CB8AC3E}">
        <p14:creationId xmlns:p14="http://schemas.microsoft.com/office/powerpoint/2010/main" val="2926026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72C864-5FDF-4A05-BA36-8AB69157FB52}"/>
              </a:ext>
            </a:extLst>
          </p:cNvPr>
          <p:cNvSpPr>
            <a:spLocks noGrp="1"/>
          </p:cNvSpPr>
          <p:nvPr>
            <p:ph type="title"/>
          </p:nvPr>
        </p:nvSpPr>
        <p:spPr/>
        <p:txBody>
          <a:bodyPr/>
          <a:lstStyle/>
          <a:p>
            <a:r>
              <a:rPr lang="fi-FI"/>
              <a:t>Ennen videotuotantoa</a:t>
            </a:r>
          </a:p>
        </p:txBody>
      </p:sp>
      <p:sp>
        <p:nvSpPr>
          <p:cNvPr id="3" name="Sisällön paikkamerkki 2">
            <a:extLst>
              <a:ext uri="{FF2B5EF4-FFF2-40B4-BE49-F238E27FC236}">
                <a16:creationId xmlns:a16="http://schemas.microsoft.com/office/drawing/2014/main" id="{B36D7EC2-5ECD-417A-A817-74FA97C3E724}"/>
              </a:ext>
            </a:extLst>
          </p:cNvPr>
          <p:cNvSpPr>
            <a:spLocks noGrp="1"/>
          </p:cNvSpPr>
          <p:nvPr>
            <p:ph idx="1"/>
          </p:nvPr>
        </p:nvSpPr>
        <p:spPr/>
        <p:txBody>
          <a:bodyPr/>
          <a:lstStyle/>
          <a:p>
            <a:r>
              <a:rPr lang="fi-FI"/>
              <a:t>Valmistele tietokone: ota pois ylimääräiset hälytykset, ilmoitukset, ikkunat, välilehdet, ohjelmat</a:t>
            </a:r>
          </a:p>
          <a:p>
            <a:r>
              <a:rPr lang="fi-FI"/>
              <a:t>Varmista häiriötön ympäristö (verkkoyhteys, lapset ja lemmikit jne.)</a:t>
            </a:r>
          </a:p>
          <a:p>
            <a:r>
              <a:rPr lang="fi-FI"/>
              <a:t>Testaa äänen laatu, käytä erillistä mikrofonia</a:t>
            </a:r>
          </a:p>
          <a:p>
            <a:r>
              <a:rPr lang="fi-FI"/>
              <a:t>Jos pidät videokameraa päällä, varmista siisti ympäristö tai käytä taustan sumennusta</a:t>
            </a:r>
          </a:p>
          <a:p>
            <a:r>
              <a:rPr lang="fi-FI"/>
              <a:t>Jaa kuvaruutu ja varmista näytön resoluutio (iso näyttöresoluutio saattaa tuottaa suttuista tekstitystä)</a:t>
            </a:r>
          </a:p>
          <a:p>
            <a:endParaRPr lang="fi-FI"/>
          </a:p>
        </p:txBody>
      </p:sp>
    </p:spTree>
    <p:extLst>
      <p:ext uri="{BB962C8B-B14F-4D97-AF65-F5344CB8AC3E}">
        <p14:creationId xmlns:p14="http://schemas.microsoft.com/office/powerpoint/2010/main" val="1223256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475DCF-18DB-49F4-AB49-64D6207ACA01}"/>
              </a:ext>
            </a:extLst>
          </p:cNvPr>
          <p:cNvSpPr>
            <a:spLocks noGrp="1"/>
          </p:cNvSpPr>
          <p:nvPr>
            <p:ph type="title"/>
          </p:nvPr>
        </p:nvSpPr>
        <p:spPr/>
        <p:txBody>
          <a:bodyPr/>
          <a:lstStyle/>
          <a:p>
            <a:r>
              <a:rPr lang="fi-FI">
                <a:cs typeface="Calibri Light"/>
              </a:rPr>
              <a:t>Videoiden tekstitys</a:t>
            </a:r>
          </a:p>
        </p:txBody>
      </p:sp>
      <p:sp>
        <p:nvSpPr>
          <p:cNvPr id="3" name="Sisällön paikkamerkki 2">
            <a:extLst>
              <a:ext uri="{FF2B5EF4-FFF2-40B4-BE49-F238E27FC236}">
                <a16:creationId xmlns:a16="http://schemas.microsoft.com/office/drawing/2014/main" id="{7C0C58E6-8CE8-447A-9D9A-35D6442C1639}"/>
              </a:ext>
            </a:extLst>
          </p:cNvPr>
          <p:cNvSpPr>
            <a:spLocks noGrp="1"/>
          </p:cNvSpPr>
          <p:nvPr>
            <p:ph idx="1"/>
          </p:nvPr>
        </p:nvSpPr>
        <p:spPr/>
        <p:txBody>
          <a:bodyPr vert="horz" lIns="91440" tIns="45720" rIns="91440" bIns="45720" rtlCol="0" anchor="t">
            <a:normAutofit/>
          </a:bodyPr>
          <a:lstStyle/>
          <a:p>
            <a:r>
              <a:rPr lang="fi-FI">
                <a:cs typeface="Calibri"/>
              </a:rPr>
              <a:t>Mitä pitää tekstittää</a:t>
            </a:r>
          </a:p>
          <a:p>
            <a:pPr lvl="1"/>
            <a:r>
              <a:rPr lang="fi-FI">
                <a:cs typeface="Calibri"/>
              </a:rPr>
              <a:t>Verkkosivuille jäävät tallenteet, myös sosiaalinen media</a:t>
            </a:r>
          </a:p>
          <a:p>
            <a:pPr lvl="1"/>
            <a:r>
              <a:rPr lang="fi-FI">
                <a:cs typeface="Calibri"/>
              </a:rPr>
              <a:t>Esityksistä ja luennoista tehdyt videot (14 vrk julkaisun jälkeen)</a:t>
            </a:r>
          </a:p>
          <a:p>
            <a:pPr lvl="1"/>
            <a:r>
              <a:rPr lang="fi-FI">
                <a:cs typeface="Calibri"/>
              </a:rPr>
              <a:t>Koskee julkisia ja sisäisiä aineistoja käyttäjämäärästä riippumatta</a:t>
            </a:r>
          </a:p>
          <a:p>
            <a:r>
              <a:rPr lang="fi-FI">
                <a:cs typeface="Calibri"/>
              </a:rPr>
              <a:t>Mitä ei tarvitse tekstittää</a:t>
            </a:r>
          </a:p>
          <a:p>
            <a:pPr lvl="1"/>
            <a:r>
              <a:rPr lang="fi-FI">
                <a:ea typeface="+mn-lt"/>
                <a:cs typeface="+mn-lt"/>
              </a:rPr>
              <a:t>Suorat lähetykset</a:t>
            </a:r>
          </a:p>
          <a:p>
            <a:pPr lvl="1"/>
            <a:r>
              <a:rPr lang="fi-FI">
                <a:ea typeface="+mn-lt"/>
                <a:cs typeface="+mn-lt"/>
              </a:rPr>
              <a:t>Opiskelijoiden tekemä oppimismateriaali</a:t>
            </a:r>
          </a:p>
          <a:p>
            <a:pPr lvl="1"/>
            <a:r>
              <a:rPr lang="fi-FI">
                <a:ea typeface="+mn-lt"/>
                <a:cs typeface="+mn-lt"/>
              </a:rPr>
              <a:t>Tietyt testit (esim. kuullun ymmärtäminen)</a:t>
            </a:r>
          </a:p>
          <a:p>
            <a:pPr lvl="1"/>
            <a:r>
              <a:rPr lang="fi-FI">
                <a:ea typeface="+mn-lt"/>
                <a:cs typeface="+mn-lt"/>
              </a:rPr>
              <a:t>Tekstin mediavastineet (esim. identtiset kirjallinen ohje + ohjevideo)</a:t>
            </a:r>
          </a:p>
          <a:p>
            <a:pPr lvl="1"/>
            <a:r>
              <a:rPr lang="fi-FI">
                <a:ea typeface="+mn-lt"/>
                <a:cs typeface="+mn-lt"/>
              </a:rPr>
              <a:t>Rajatulle joukolle väliaikaiseen käyttöön tarkoitettu aineisto</a:t>
            </a:r>
          </a:p>
          <a:p>
            <a:pPr lvl="1"/>
            <a:endParaRPr lang="fi-FI">
              <a:cs typeface="Calibri"/>
            </a:endParaRPr>
          </a:p>
          <a:p>
            <a:endParaRPr lang="fi-FI">
              <a:cs typeface="Calibri"/>
            </a:endParaRPr>
          </a:p>
        </p:txBody>
      </p:sp>
    </p:spTree>
    <p:extLst>
      <p:ext uri="{BB962C8B-B14F-4D97-AF65-F5344CB8AC3E}">
        <p14:creationId xmlns:p14="http://schemas.microsoft.com/office/powerpoint/2010/main" val="399810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C21187-9FAC-4B7A-855D-220D35DEDF60}"/>
              </a:ext>
            </a:extLst>
          </p:cNvPr>
          <p:cNvSpPr>
            <a:spLocks noGrp="1"/>
          </p:cNvSpPr>
          <p:nvPr>
            <p:ph type="title"/>
          </p:nvPr>
        </p:nvSpPr>
        <p:spPr/>
        <p:txBody>
          <a:bodyPr/>
          <a:lstStyle/>
          <a:p>
            <a:r>
              <a:rPr lang="fi-FI">
                <a:cs typeface="Calibri Light"/>
              </a:rPr>
              <a:t>Hyvä tekstitys</a:t>
            </a:r>
            <a:endParaRPr lang="fi-FI"/>
          </a:p>
        </p:txBody>
      </p:sp>
      <p:sp>
        <p:nvSpPr>
          <p:cNvPr id="3" name="Sisällön paikkamerkki 2">
            <a:extLst>
              <a:ext uri="{FF2B5EF4-FFF2-40B4-BE49-F238E27FC236}">
                <a16:creationId xmlns:a16="http://schemas.microsoft.com/office/drawing/2014/main" id="{B05D68FC-1499-4B3D-A520-033494325FA4}"/>
              </a:ext>
            </a:extLst>
          </p:cNvPr>
          <p:cNvSpPr>
            <a:spLocks noGrp="1"/>
          </p:cNvSpPr>
          <p:nvPr>
            <p:ph idx="1"/>
          </p:nvPr>
        </p:nvSpPr>
        <p:spPr/>
        <p:txBody>
          <a:bodyPr>
            <a:normAutofit lnSpcReduction="10000"/>
          </a:bodyPr>
          <a:lstStyle/>
          <a:p>
            <a:r>
              <a:rPr lang="fi-FI"/>
              <a:t>Tuo videon äänisisällön palvelevasti ja miellyttävästi katsojalle</a:t>
            </a:r>
          </a:p>
          <a:p>
            <a:endParaRPr lang="fi-FI"/>
          </a:p>
          <a:p>
            <a:r>
              <a:rPr lang="fi-FI"/>
              <a:t>Sisältö on selkeää yleiskieltä</a:t>
            </a:r>
          </a:p>
          <a:p>
            <a:r>
              <a:rPr lang="fi-FI"/>
              <a:t>Sanoma ja sävy ovat yhtä</a:t>
            </a:r>
          </a:p>
          <a:p>
            <a:r>
              <a:rPr lang="fi-FI"/>
              <a:t>Kuva ja tekstit tukevat toisiaan</a:t>
            </a:r>
          </a:p>
          <a:p>
            <a:r>
              <a:rPr lang="fi-FI"/>
              <a:t>Termit ja ilmaisut ovat tuttuja</a:t>
            </a:r>
          </a:p>
          <a:p>
            <a:r>
              <a:rPr lang="fi-FI"/>
              <a:t>Aikamuodot ovat loogisia</a:t>
            </a:r>
          </a:p>
          <a:p>
            <a:r>
              <a:rPr lang="fi-FI"/>
              <a:t>Viittaussuhteet ovat selkeitä</a:t>
            </a:r>
          </a:p>
          <a:p>
            <a:r>
              <a:rPr lang="fi-FI"/>
              <a:t>Puhetta on tiivistetty</a:t>
            </a:r>
          </a:p>
          <a:p>
            <a:endParaRPr lang="fi-FI"/>
          </a:p>
        </p:txBody>
      </p:sp>
    </p:spTree>
    <p:extLst>
      <p:ext uri="{BB962C8B-B14F-4D97-AF65-F5344CB8AC3E}">
        <p14:creationId xmlns:p14="http://schemas.microsoft.com/office/powerpoint/2010/main" val="22342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C2C0BC-E3C2-4D0A-91BD-A72AA1D1DE42}"/>
              </a:ext>
            </a:extLst>
          </p:cNvPr>
          <p:cNvSpPr>
            <a:spLocks noGrp="1"/>
          </p:cNvSpPr>
          <p:nvPr>
            <p:ph type="title"/>
          </p:nvPr>
        </p:nvSpPr>
        <p:spPr/>
        <p:txBody>
          <a:bodyPr/>
          <a:lstStyle/>
          <a:p>
            <a:r>
              <a:rPr lang="fi-FI">
                <a:cs typeface="Calibri Light"/>
              </a:rPr>
              <a:t>Sisältö</a:t>
            </a:r>
            <a:endParaRPr lang="fi-FI"/>
          </a:p>
        </p:txBody>
      </p:sp>
      <p:sp>
        <p:nvSpPr>
          <p:cNvPr id="3" name="Sisällön paikkamerkki 2">
            <a:extLst>
              <a:ext uri="{FF2B5EF4-FFF2-40B4-BE49-F238E27FC236}">
                <a16:creationId xmlns:a16="http://schemas.microsoft.com/office/drawing/2014/main" id="{F7209BDB-B917-4377-9180-7659F4B39989}"/>
              </a:ext>
            </a:extLst>
          </p:cNvPr>
          <p:cNvSpPr>
            <a:spLocks noGrp="1"/>
          </p:cNvSpPr>
          <p:nvPr>
            <p:ph idx="1"/>
          </p:nvPr>
        </p:nvSpPr>
        <p:spPr/>
        <p:txBody>
          <a:bodyPr vert="horz" lIns="91440" tIns="45720" rIns="91440" bIns="45720" rtlCol="0" anchor="t">
            <a:normAutofit/>
          </a:bodyPr>
          <a:lstStyle/>
          <a:p>
            <a:r>
              <a:rPr lang="fi-FI">
                <a:cs typeface="Calibri"/>
              </a:rPr>
              <a:t>Saavutettavuuden merkitys</a:t>
            </a:r>
          </a:p>
          <a:p>
            <a:r>
              <a:rPr lang="fi-FI">
                <a:cs typeface="Calibri"/>
              </a:rPr>
              <a:t>Saavutettavuus opetuksen suunnittelussa</a:t>
            </a:r>
          </a:p>
          <a:p>
            <a:r>
              <a:rPr lang="fi-FI">
                <a:cs typeface="Calibri"/>
              </a:rPr>
              <a:t>Saavutettavuus opetusmateriaalien tuotannossa</a:t>
            </a:r>
          </a:p>
          <a:p>
            <a:r>
              <a:rPr lang="fi-FI">
                <a:cs typeface="Calibri"/>
              </a:rPr>
              <a:t>Saavutettavuus opetuksessa ja ohjauksessa</a:t>
            </a:r>
          </a:p>
          <a:p>
            <a:r>
              <a:rPr lang="fi-FI">
                <a:cs typeface="Calibri"/>
              </a:rPr>
              <a:t>Muistilista</a:t>
            </a:r>
          </a:p>
        </p:txBody>
      </p:sp>
    </p:spTree>
    <p:extLst>
      <p:ext uri="{BB962C8B-B14F-4D97-AF65-F5344CB8AC3E}">
        <p14:creationId xmlns:p14="http://schemas.microsoft.com/office/powerpoint/2010/main" val="2281196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98C5EB-6353-4D51-B566-A537D83F9F0F}"/>
              </a:ext>
            </a:extLst>
          </p:cNvPr>
          <p:cNvSpPr>
            <a:spLocks noGrp="1"/>
          </p:cNvSpPr>
          <p:nvPr>
            <p:ph type="title"/>
          </p:nvPr>
        </p:nvSpPr>
        <p:spPr/>
        <p:txBody>
          <a:bodyPr/>
          <a:lstStyle/>
          <a:p>
            <a:r>
              <a:rPr lang="fi-FI">
                <a:cs typeface="Calibri"/>
              </a:rPr>
              <a:t>Saavutettavuus opetuksessa ja ohjauksessa</a:t>
            </a:r>
          </a:p>
        </p:txBody>
      </p:sp>
      <p:sp>
        <p:nvSpPr>
          <p:cNvPr id="3" name="Tekstin paikkamerkki 2">
            <a:extLst>
              <a:ext uri="{FF2B5EF4-FFF2-40B4-BE49-F238E27FC236}">
                <a16:creationId xmlns:a16="http://schemas.microsoft.com/office/drawing/2014/main" id="{20C5CCE5-6D5B-4280-82B1-EE14598276BD}"/>
              </a:ext>
            </a:extLst>
          </p:cNvPr>
          <p:cNvSpPr>
            <a:spLocks noGrp="1"/>
          </p:cNvSpPr>
          <p:nvPr>
            <p:ph type="body" idx="1"/>
          </p:nvPr>
        </p:nvSpPr>
        <p:spPr/>
        <p:txBody>
          <a:bodyPr vert="horz" lIns="91440" tIns="45720" rIns="91440" bIns="45720" rtlCol="0" anchor="t">
            <a:normAutofit/>
          </a:bodyPr>
          <a:lstStyle/>
          <a:p>
            <a:r>
              <a:rPr lang="fi-FI">
                <a:cs typeface="Calibri"/>
              </a:rPr>
              <a:t>UDL; </a:t>
            </a:r>
            <a:r>
              <a:rPr lang="fi-FI">
                <a:ea typeface="+mn-lt"/>
                <a:cs typeface="+mn-lt"/>
              </a:rPr>
              <a:t>oppimisympäristöt: Moodle; </a:t>
            </a:r>
            <a:r>
              <a:rPr lang="fi-FI">
                <a:cs typeface="Calibri"/>
              </a:rPr>
              <a:t>avustavat teknologiat: Microsoft Learning Tools </a:t>
            </a:r>
            <a:endParaRPr lang="fi-FI"/>
          </a:p>
        </p:txBody>
      </p:sp>
    </p:spTree>
    <p:extLst>
      <p:ext uri="{BB962C8B-B14F-4D97-AF65-F5344CB8AC3E}">
        <p14:creationId xmlns:p14="http://schemas.microsoft.com/office/powerpoint/2010/main" val="1702144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32E8F-BEB8-46A1-BA4C-5416B9CCF81A}"/>
              </a:ext>
            </a:extLst>
          </p:cNvPr>
          <p:cNvSpPr>
            <a:spLocks noGrp="1"/>
          </p:cNvSpPr>
          <p:nvPr>
            <p:ph type="title"/>
          </p:nvPr>
        </p:nvSpPr>
        <p:spPr/>
        <p:txBody>
          <a:bodyPr/>
          <a:lstStyle/>
          <a:p>
            <a:r>
              <a:rPr lang="fi-FI">
                <a:cs typeface="Calibri Light"/>
              </a:rPr>
              <a:t>UDL</a:t>
            </a:r>
            <a:endParaRPr lang="fi-FI"/>
          </a:p>
        </p:txBody>
      </p:sp>
      <p:sp>
        <p:nvSpPr>
          <p:cNvPr id="3" name="Text Placeholder 2">
            <a:extLst>
              <a:ext uri="{FF2B5EF4-FFF2-40B4-BE49-F238E27FC236}">
                <a16:creationId xmlns:a16="http://schemas.microsoft.com/office/drawing/2014/main" id="{DF5816F2-8BDA-4AE0-BE8C-19A04AFA2760}"/>
              </a:ext>
            </a:extLst>
          </p:cNvPr>
          <p:cNvSpPr>
            <a:spLocks noGrp="1"/>
          </p:cNvSpPr>
          <p:nvPr>
            <p:ph type="body" idx="1"/>
          </p:nvPr>
        </p:nvSpPr>
        <p:spPr/>
        <p:txBody>
          <a:bodyPr/>
          <a:lstStyle/>
          <a:p>
            <a:r>
              <a:rPr lang="fi-FI"/>
              <a:t>Esimerkkejä</a:t>
            </a:r>
          </a:p>
        </p:txBody>
      </p:sp>
    </p:spTree>
    <p:extLst>
      <p:ext uri="{BB962C8B-B14F-4D97-AF65-F5344CB8AC3E}">
        <p14:creationId xmlns:p14="http://schemas.microsoft.com/office/powerpoint/2010/main" val="1332680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1CA7-86E9-454F-B3EB-C8FA6F21FB8A}"/>
              </a:ext>
            </a:extLst>
          </p:cNvPr>
          <p:cNvSpPr>
            <a:spLocks noGrp="1"/>
          </p:cNvSpPr>
          <p:nvPr>
            <p:ph type="title"/>
          </p:nvPr>
        </p:nvSpPr>
        <p:spPr/>
        <p:txBody>
          <a:bodyPr/>
          <a:lstStyle/>
          <a:p>
            <a:r>
              <a:rPr lang="fi-FI" err="1"/>
              <a:t>UDL:n</a:t>
            </a:r>
            <a:r>
              <a:rPr lang="fi-FI"/>
              <a:t> implementointi 1/4</a:t>
            </a:r>
            <a:endParaRPr lang="en-US">
              <a:ea typeface="+mj-lt"/>
              <a:cs typeface="+mj-lt"/>
            </a:endParaRPr>
          </a:p>
        </p:txBody>
      </p:sp>
      <p:sp>
        <p:nvSpPr>
          <p:cNvPr id="3" name="Content Placeholder 2">
            <a:extLst>
              <a:ext uri="{FF2B5EF4-FFF2-40B4-BE49-F238E27FC236}">
                <a16:creationId xmlns:a16="http://schemas.microsoft.com/office/drawing/2014/main" id="{71CE86F0-C1A9-4A5B-B431-ABF6306B0CDC}"/>
              </a:ext>
            </a:extLst>
          </p:cNvPr>
          <p:cNvSpPr>
            <a:spLocks noGrp="1"/>
          </p:cNvSpPr>
          <p:nvPr>
            <p:ph idx="1"/>
          </p:nvPr>
        </p:nvSpPr>
        <p:spPr/>
        <p:txBody>
          <a:bodyPr vert="horz" lIns="91440" tIns="45720" rIns="91440" bIns="45720" rtlCol="0" anchor="t">
            <a:normAutofit fontScale="92500"/>
          </a:bodyPr>
          <a:lstStyle/>
          <a:p>
            <a:pPr fontAlgn="base"/>
            <a:r>
              <a:rPr lang="fi-FI"/>
              <a:t>Opiskelijoille mahdollistettu avustavan teknologian hyödyntämistä opiskelun edistämiseen:</a:t>
            </a:r>
          </a:p>
          <a:p>
            <a:pPr lvl="1" fontAlgn="base"/>
            <a:r>
              <a:rPr lang="fi-FI"/>
              <a:t>opetusmateriaali on rakennettu saavutettavaksi</a:t>
            </a:r>
            <a:endParaRPr lang="fi-FI">
              <a:cs typeface="Calibri"/>
            </a:endParaRPr>
          </a:p>
          <a:p>
            <a:pPr lvl="1" fontAlgn="base"/>
            <a:r>
              <a:rPr lang="fi-FI"/>
              <a:t>materiaaliformaattien muunnettavuus on mahdollistettu erilaisilla ohjeistuksilla</a:t>
            </a:r>
            <a:endParaRPr lang="fi-FI">
              <a:cs typeface="Calibri"/>
            </a:endParaRPr>
          </a:p>
          <a:p>
            <a:pPr lvl="1" fontAlgn="base"/>
            <a:r>
              <a:rPr lang="fi-FI"/>
              <a:t>tekstit tarjotaan myös puhuttuna </a:t>
            </a:r>
            <a:endParaRPr lang="fi-FI">
              <a:cs typeface="Calibri"/>
            </a:endParaRPr>
          </a:p>
          <a:p>
            <a:pPr lvl="2" fontAlgn="base"/>
            <a:r>
              <a:rPr lang="fi-FI"/>
              <a:t>on mahdollistettu Officen syventävän lukuohjelman käyttäminen</a:t>
            </a:r>
            <a:endParaRPr lang="fi-FI">
              <a:cs typeface="Calibri"/>
            </a:endParaRPr>
          </a:p>
          <a:p>
            <a:pPr lvl="2" fontAlgn="base"/>
            <a:r>
              <a:rPr lang="fi-FI"/>
              <a:t>oppimisalustalle on valmiiksi upotettu työkalu, joka lukee sisällöt ääneen (esim. </a:t>
            </a:r>
            <a:r>
              <a:rPr lang="fi-FI" err="1"/>
              <a:t>ReadSpeaker</a:t>
            </a:r>
            <a:r>
              <a:rPr lang="fi-FI"/>
              <a:t>)</a:t>
            </a:r>
            <a:endParaRPr lang="fi-FI">
              <a:cs typeface="Calibri"/>
            </a:endParaRPr>
          </a:p>
          <a:p>
            <a:pPr lvl="2" fontAlgn="base"/>
            <a:r>
              <a:rPr lang="fi-FI"/>
              <a:t>vaihtoehtona saavutettavat e-kirjat (riittävät värikontrastit, tekstinsuurentamismahdollisuus sekä teksti puheena -ominaisuus)</a:t>
            </a:r>
            <a:endParaRPr lang="fi-FI">
              <a:cs typeface="Calibri"/>
            </a:endParaRPr>
          </a:p>
          <a:p>
            <a:pPr lvl="1" fontAlgn="base"/>
            <a:r>
              <a:rPr lang="fi-FI"/>
              <a:t>ääni kirjoitettuna </a:t>
            </a:r>
            <a:endParaRPr lang="fi-FI">
              <a:cs typeface="Calibri"/>
            </a:endParaRPr>
          </a:p>
          <a:p>
            <a:pPr lvl="2" fontAlgn="base"/>
            <a:r>
              <a:rPr lang="fi-FI"/>
              <a:t>on mahdollistettu Officen sanelu-työkalu tai Google </a:t>
            </a:r>
            <a:r>
              <a:rPr lang="fi-FI" err="1"/>
              <a:t>Driven</a:t>
            </a:r>
            <a:r>
              <a:rPr lang="fi-FI"/>
              <a:t> puhekirjoituksen käyttäminen.</a:t>
            </a:r>
            <a:endParaRPr lang="fi-FI">
              <a:cs typeface="Calibri"/>
            </a:endParaRPr>
          </a:p>
          <a:p>
            <a:pPr fontAlgn="base"/>
            <a:endParaRPr lang="fi-FI"/>
          </a:p>
          <a:p>
            <a:pPr lvl="1" fontAlgn="base"/>
            <a:endParaRPr lang="fi-FI"/>
          </a:p>
          <a:p>
            <a:endParaRPr lang="en-US"/>
          </a:p>
        </p:txBody>
      </p:sp>
    </p:spTree>
    <p:extLst>
      <p:ext uri="{BB962C8B-B14F-4D97-AF65-F5344CB8AC3E}">
        <p14:creationId xmlns:p14="http://schemas.microsoft.com/office/powerpoint/2010/main" val="2473879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1CA7-86E9-454F-B3EB-C8FA6F21FB8A}"/>
              </a:ext>
            </a:extLst>
          </p:cNvPr>
          <p:cNvSpPr>
            <a:spLocks noGrp="1"/>
          </p:cNvSpPr>
          <p:nvPr>
            <p:ph type="title"/>
          </p:nvPr>
        </p:nvSpPr>
        <p:spPr/>
        <p:txBody>
          <a:bodyPr/>
          <a:lstStyle/>
          <a:p>
            <a:r>
              <a:rPr lang="fi-FI" err="1"/>
              <a:t>UDL:n</a:t>
            </a:r>
            <a:r>
              <a:rPr lang="fi-FI"/>
              <a:t> implementointi 2/4</a:t>
            </a:r>
            <a:endParaRPr lang="en-US">
              <a:ea typeface="+mj-lt"/>
              <a:cs typeface="+mj-lt"/>
            </a:endParaRPr>
          </a:p>
        </p:txBody>
      </p:sp>
      <p:sp>
        <p:nvSpPr>
          <p:cNvPr id="3" name="Content Placeholder 2">
            <a:extLst>
              <a:ext uri="{FF2B5EF4-FFF2-40B4-BE49-F238E27FC236}">
                <a16:creationId xmlns:a16="http://schemas.microsoft.com/office/drawing/2014/main" id="{71CE86F0-C1A9-4A5B-B431-ABF6306B0CDC}"/>
              </a:ext>
            </a:extLst>
          </p:cNvPr>
          <p:cNvSpPr>
            <a:spLocks noGrp="1"/>
          </p:cNvSpPr>
          <p:nvPr>
            <p:ph idx="1"/>
          </p:nvPr>
        </p:nvSpPr>
        <p:spPr/>
        <p:txBody>
          <a:bodyPr vert="horz" lIns="91440" tIns="45720" rIns="91440" bIns="45720" rtlCol="0" anchor="t">
            <a:normAutofit/>
          </a:bodyPr>
          <a:lstStyle/>
          <a:p>
            <a:r>
              <a:rPr lang="fi-FI"/>
              <a:t>Opetusvideoiden käyttö on tehokas pedagoginen lähestymistapa verkko- tai hybridiopetuksen kehittämiseen:</a:t>
            </a:r>
          </a:p>
          <a:p>
            <a:pPr lvl="1"/>
            <a:r>
              <a:rPr lang="fi-FI"/>
              <a:t>videot on tekstitetty</a:t>
            </a:r>
            <a:endParaRPr lang="fi-FI">
              <a:cs typeface="Calibri"/>
            </a:endParaRPr>
          </a:p>
          <a:p>
            <a:pPr lvl="1"/>
            <a:r>
              <a:rPr lang="fi-FI"/>
              <a:t>jos tekstitys ei ole mahdollinen, opiskelijoille jaettu videon sisältö tekstinä, esim. videon käsikirjoitus</a:t>
            </a:r>
            <a:endParaRPr lang="fi-FI">
              <a:cs typeface="Calibri"/>
            </a:endParaRPr>
          </a:p>
          <a:p>
            <a:pPr lvl="1"/>
            <a:r>
              <a:rPr lang="fi-FI"/>
              <a:t>opiskelija voi hyödyntää tekstitystä, kun opiskelee julkisessa liikenteessä tai muussa meluisessa paikassa.</a:t>
            </a:r>
            <a:endParaRPr lang="fi-FI">
              <a:cs typeface="Calibri"/>
            </a:endParaRPr>
          </a:p>
          <a:p>
            <a:r>
              <a:rPr lang="fi-FI"/>
              <a:t>Verkkoluennot</a:t>
            </a:r>
            <a:endParaRPr lang="fi-FI">
              <a:cs typeface="Calibri"/>
            </a:endParaRPr>
          </a:p>
          <a:p>
            <a:pPr lvl="1"/>
            <a:r>
              <a:rPr lang="fi-FI"/>
              <a:t>luennot tallennetaan myöhempää käyttöä varten</a:t>
            </a:r>
          </a:p>
          <a:p>
            <a:pPr lvl="1"/>
            <a:r>
              <a:rPr lang="fi-FI"/>
              <a:t>hyödynnetään ”live”-tekstitystä, esim. PowerPoint </a:t>
            </a:r>
            <a:r>
              <a:rPr lang="fi-FI" err="1"/>
              <a:t>subtitles</a:t>
            </a:r>
            <a:r>
              <a:rPr lang="fi-FI"/>
              <a:t>.</a:t>
            </a:r>
            <a:endParaRPr lang="fi-FI">
              <a:cs typeface="Calibri" panose="020F0502020204030204"/>
            </a:endParaRPr>
          </a:p>
          <a:p>
            <a:pPr marL="0" indent="0">
              <a:buNone/>
            </a:pPr>
            <a:endParaRPr lang="fi-FI"/>
          </a:p>
        </p:txBody>
      </p:sp>
    </p:spTree>
    <p:extLst>
      <p:ext uri="{BB962C8B-B14F-4D97-AF65-F5344CB8AC3E}">
        <p14:creationId xmlns:p14="http://schemas.microsoft.com/office/powerpoint/2010/main" val="2023530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41CA7-86E9-454F-B3EB-C8FA6F21FB8A}"/>
              </a:ext>
            </a:extLst>
          </p:cNvPr>
          <p:cNvSpPr>
            <a:spLocks noGrp="1"/>
          </p:cNvSpPr>
          <p:nvPr>
            <p:ph type="title"/>
          </p:nvPr>
        </p:nvSpPr>
        <p:spPr/>
        <p:txBody>
          <a:bodyPr/>
          <a:lstStyle/>
          <a:p>
            <a:r>
              <a:rPr lang="fi-FI" err="1"/>
              <a:t>UDL:n</a:t>
            </a:r>
            <a:r>
              <a:rPr lang="fi-FI"/>
              <a:t> implementointi 3/4</a:t>
            </a:r>
            <a:endParaRPr lang="en-US">
              <a:ea typeface="+mj-lt"/>
              <a:cs typeface="+mj-lt"/>
            </a:endParaRPr>
          </a:p>
        </p:txBody>
      </p:sp>
      <p:sp>
        <p:nvSpPr>
          <p:cNvPr id="3" name="Content Placeholder 2">
            <a:extLst>
              <a:ext uri="{FF2B5EF4-FFF2-40B4-BE49-F238E27FC236}">
                <a16:creationId xmlns:a16="http://schemas.microsoft.com/office/drawing/2014/main" id="{71CE86F0-C1A9-4A5B-B431-ABF6306B0CDC}"/>
              </a:ext>
            </a:extLst>
          </p:cNvPr>
          <p:cNvSpPr>
            <a:spLocks noGrp="1"/>
          </p:cNvSpPr>
          <p:nvPr>
            <p:ph idx="1"/>
          </p:nvPr>
        </p:nvSpPr>
        <p:spPr>
          <a:xfrm>
            <a:off x="838200" y="1825624"/>
            <a:ext cx="10515600" cy="5106621"/>
          </a:xfrm>
        </p:spPr>
        <p:txBody>
          <a:bodyPr vert="horz" lIns="91440" tIns="45720" rIns="91440" bIns="45720" rtlCol="0" anchor="t">
            <a:normAutofit/>
          </a:bodyPr>
          <a:lstStyle/>
          <a:p>
            <a:r>
              <a:rPr lang="fi-FI"/>
              <a:t>Verkkoluentoja tallennetaan</a:t>
            </a:r>
          </a:p>
          <a:p>
            <a:pPr lvl="1"/>
            <a:r>
              <a:rPr lang="fi-FI"/>
              <a:t>verkkoluento on suunniteltu ja toteutettu saavutettavaksi</a:t>
            </a:r>
            <a:endParaRPr lang="fi-FI">
              <a:cs typeface="Calibri"/>
            </a:endParaRPr>
          </a:p>
          <a:p>
            <a:pPr lvl="1"/>
            <a:r>
              <a:rPr lang="fi-FI"/>
              <a:t>tallenne jaetaan opiskelijoille käytettäväksi</a:t>
            </a:r>
            <a:endParaRPr lang="fi-FI">
              <a:cs typeface="Calibri"/>
            </a:endParaRPr>
          </a:p>
          <a:p>
            <a:pPr lvl="1"/>
            <a:r>
              <a:rPr lang="fi-FI"/>
              <a:t>edistää opiskelua opiskelijoilla, jotka</a:t>
            </a:r>
            <a:endParaRPr lang="fi-FI">
              <a:cs typeface="Calibri"/>
            </a:endParaRPr>
          </a:p>
          <a:p>
            <a:pPr lvl="2"/>
            <a:r>
              <a:rPr lang="fi-FI"/>
              <a:t>eivät esim. pystyy samanaikaisesti tekemään muistiinpanoja</a:t>
            </a:r>
            <a:endParaRPr lang="fi-FI">
              <a:cs typeface="Calibri"/>
            </a:endParaRPr>
          </a:p>
          <a:p>
            <a:pPr lvl="2"/>
            <a:r>
              <a:rPr lang="fi-FI"/>
              <a:t>eivät pääsee luentoon mukaan.</a:t>
            </a:r>
            <a:endParaRPr lang="fi-FI">
              <a:cs typeface="Calibri"/>
            </a:endParaRPr>
          </a:p>
          <a:p>
            <a:r>
              <a:rPr lang="fi-FI"/>
              <a:t>Monenlaisia oppimistehtäviä</a:t>
            </a:r>
            <a:endParaRPr lang="fi-FI">
              <a:cs typeface="Calibri"/>
            </a:endParaRPr>
          </a:p>
          <a:p>
            <a:pPr lvl="1"/>
            <a:r>
              <a:rPr lang="fi-FI"/>
              <a:t>tehtävissä on hyödynnetty eri formaatteja</a:t>
            </a:r>
          </a:p>
          <a:p>
            <a:pPr lvl="1"/>
            <a:r>
              <a:rPr lang="fi-FI"/>
              <a:t>tehtävien palautus on mahdollistettu eri formaateissa</a:t>
            </a:r>
          </a:p>
          <a:p>
            <a:pPr lvl="2"/>
            <a:r>
              <a:rPr lang="fi-FI"/>
              <a:t>esim. opiskelija voi palauttaa tehtävän raportin tekstin lisäksi </a:t>
            </a:r>
            <a:r>
              <a:rPr lang="fi-FI" err="1"/>
              <a:t>ääniklippinä</a:t>
            </a:r>
            <a:r>
              <a:rPr lang="fi-FI"/>
              <a:t>, videona tai visuaalisena sarjakuvana</a:t>
            </a:r>
            <a:endParaRPr lang="fi-FI">
              <a:cs typeface="Calibri"/>
            </a:endParaRPr>
          </a:p>
          <a:p>
            <a:pPr lvl="1"/>
            <a:endParaRPr lang="fi-FI"/>
          </a:p>
          <a:p>
            <a:endParaRPr lang="fi-FI"/>
          </a:p>
        </p:txBody>
      </p:sp>
    </p:spTree>
    <p:extLst>
      <p:ext uri="{BB962C8B-B14F-4D97-AF65-F5344CB8AC3E}">
        <p14:creationId xmlns:p14="http://schemas.microsoft.com/office/powerpoint/2010/main" val="3388446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6F68-4C3F-4E83-9F85-A0EA947AB3BC}"/>
              </a:ext>
            </a:extLst>
          </p:cNvPr>
          <p:cNvSpPr>
            <a:spLocks noGrp="1"/>
          </p:cNvSpPr>
          <p:nvPr>
            <p:ph type="title"/>
          </p:nvPr>
        </p:nvSpPr>
        <p:spPr/>
        <p:txBody>
          <a:bodyPr/>
          <a:lstStyle/>
          <a:p>
            <a:r>
              <a:rPr lang="fi-FI" err="1"/>
              <a:t>UDL:n</a:t>
            </a:r>
            <a:r>
              <a:rPr lang="fi-FI"/>
              <a:t> implementointi 4/4</a:t>
            </a:r>
          </a:p>
        </p:txBody>
      </p:sp>
      <p:sp>
        <p:nvSpPr>
          <p:cNvPr id="3" name="Content Placeholder 2">
            <a:extLst>
              <a:ext uri="{FF2B5EF4-FFF2-40B4-BE49-F238E27FC236}">
                <a16:creationId xmlns:a16="http://schemas.microsoft.com/office/drawing/2014/main" id="{98E08552-4916-4525-AD83-327098914A04}"/>
              </a:ext>
            </a:extLst>
          </p:cNvPr>
          <p:cNvSpPr>
            <a:spLocks noGrp="1"/>
          </p:cNvSpPr>
          <p:nvPr>
            <p:ph idx="1"/>
          </p:nvPr>
        </p:nvSpPr>
        <p:spPr/>
        <p:txBody>
          <a:bodyPr vert="horz" lIns="91440" tIns="45720" rIns="91440" bIns="45720" rtlCol="0" anchor="t">
            <a:normAutofit/>
          </a:bodyPr>
          <a:lstStyle/>
          <a:p>
            <a:r>
              <a:rPr lang="fi-FI"/>
              <a:t>Vuorovaikutteinen keskustelu verkossa on mahdollistettu</a:t>
            </a:r>
          </a:p>
          <a:p>
            <a:pPr lvl="1"/>
            <a:r>
              <a:rPr lang="fi-FI"/>
              <a:t>eri oppimisalustat, esim. Moodle, tarjoaa keskustelua vain tekstinä keskustelupalstoilla, mutta ei tarjoa </a:t>
            </a:r>
            <a:r>
              <a:rPr lang="fi-FI" err="1"/>
              <a:t>multimodalisuutta</a:t>
            </a:r>
            <a:endParaRPr lang="fi-FI"/>
          </a:p>
          <a:p>
            <a:pPr lvl="1"/>
            <a:r>
              <a:rPr lang="fi-FI"/>
              <a:t>opiskelijoilla voi olla vaikeuksia pysyä keskustelun vauhdissa mukana, jos on lukemisongelmia</a:t>
            </a:r>
            <a:endParaRPr lang="fi-FI">
              <a:cs typeface="Calibri"/>
            </a:endParaRPr>
          </a:p>
          <a:p>
            <a:pPr lvl="1"/>
            <a:r>
              <a:rPr lang="fi-FI"/>
              <a:t>perinteisen keskustelupalstan lisäksi on tärkeä mahdollista erilaisia keinoja ilmaista itseään ja rakentaa aidompi keskustelu opiskelukavereihin ja opettajaan</a:t>
            </a:r>
            <a:endParaRPr lang="fi-FI">
              <a:cs typeface="Calibri"/>
            </a:endParaRPr>
          </a:p>
          <a:p>
            <a:pPr lvl="1"/>
            <a:r>
              <a:rPr lang="fi-FI"/>
              <a:t>opiskelijoilla mahdollisuus kommentoida toisensa </a:t>
            </a:r>
            <a:r>
              <a:rPr lang="fi-FI" err="1"/>
              <a:t>ääniklippeja</a:t>
            </a:r>
            <a:r>
              <a:rPr lang="fi-FI"/>
              <a:t>, lähettää kysymyksiä tai kommentteja opettajan lähettämiin dioihin (esim. </a:t>
            </a:r>
            <a:r>
              <a:rPr lang="fi-FI" err="1"/>
              <a:t>VoiceThread</a:t>
            </a:r>
            <a:r>
              <a:rPr lang="fi-FI"/>
              <a:t>).</a:t>
            </a:r>
            <a:endParaRPr lang="fi-FI">
              <a:cs typeface="Calibri"/>
            </a:endParaRPr>
          </a:p>
        </p:txBody>
      </p:sp>
    </p:spTree>
    <p:extLst>
      <p:ext uri="{BB962C8B-B14F-4D97-AF65-F5344CB8AC3E}">
        <p14:creationId xmlns:p14="http://schemas.microsoft.com/office/powerpoint/2010/main" val="3542090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D711A-3339-4337-9F0A-EB01FD9D0F25}"/>
              </a:ext>
            </a:extLst>
          </p:cNvPr>
          <p:cNvSpPr>
            <a:spLocks noGrp="1"/>
          </p:cNvSpPr>
          <p:nvPr>
            <p:ph type="title"/>
          </p:nvPr>
        </p:nvSpPr>
        <p:spPr/>
        <p:txBody>
          <a:bodyPr/>
          <a:lstStyle/>
          <a:p>
            <a:r>
              <a:rPr lang="fi-FI">
                <a:cs typeface="Calibri Light"/>
              </a:rPr>
              <a:t>Oppimisalustat, mm. Moodle</a:t>
            </a:r>
            <a:endParaRPr lang="fi-FI"/>
          </a:p>
        </p:txBody>
      </p:sp>
      <p:sp>
        <p:nvSpPr>
          <p:cNvPr id="3" name="Text Placeholder 2">
            <a:extLst>
              <a:ext uri="{FF2B5EF4-FFF2-40B4-BE49-F238E27FC236}">
                <a16:creationId xmlns:a16="http://schemas.microsoft.com/office/drawing/2014/main" id="{82CB230A-F73A-45CA-826B-05805BEA6D47}"/>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481513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E901-653B-4FE6-9A69-63B5A28FC587}"/>
              </a:ext>
            </a:extLst>
          </p:cNvPr>
          <p:cNvSpPr>
            <a:spLocks noGrp="1"/>
          </p:cNvSpPr>
          <p:nvPr>
            <p:ph type="title"/>
          </p:nvPr>
        </p:nvSpPr>
        <p:spPr/>
        <p:txBody>
          <a:bodyPr/>
          <a:lstStyle/>
          <a:p>
            <a:r>
              <a:rPr lang="fi-FI"/>
              <a:t>Oppimisympäristöt ja -alustat</a:t>
            </a:r>
          </a:p>
        </p:txBody>
      </p:sp>
      <p:sp>
        <p:nvSpPr>
          <p:cNvPr id="3" name="Content Placeholder 2">
            <a:extLst>
              <a:ext uri="{FF2B5EF4-FFF2-40B4-BE49-F238E27FC236}">
                <a16:creationId xmlns:a16="http://schemas.microsoft.com/office/drawing/2014/main" id="{88A8511D-50A8-4503-B1D0-BCA16C35A441}"/>
              </a:ext>
            </a:extLst>
          </p:cNvPr>
          <p:cNvSpPr>
            <a:spLocks noGrp="1"/>
          </p:cNvSpPr>
          <p:nvPr>
            <p:ph idx="1"/>
          </p:nvPr>
        </p:nvSpPr>
        <p:spPr>
          <a:xfrm>
            <a:off x="838200" y="1825625"/>
            <a:ext cx="10515600" cy="4918886"/>
          </a:xfrm>
        </p:spPr>
        <p:txBody>
          <a:bodyPr vert="horz" lIns="91440" tIns="45720" rIns="91440" bIns="45720" rtlCol="0" anchor="t">
            <a:normAutofit fontScale="85000" lnSpcReduction="20000"/>
          </a:bodyPr>
          <a:lstStyle/>
          <a:p>
            <a:pPr>
              <a:lnSpc>
                <a:spcPct val="120000"/>
              </a:lnSpc>
            </a:pPr>
            <a:r>
              <a:rPr lang="fi-FI"/>
              <a:t>Tarjotaan monenlaisia oppimisympäristöjä ja alustoja</a:t>
            </a:r>
          </a:p>
          <a:p>
            <a:pPr lvl="1">
              <a:lnSpc>
                <a:spcPct val="120000"/>
              </a:lnSpc>
            </a:pPr>
            <a:r>
              <a:rPr lang="fi-FI"/>
              <a:t>lähiopetus ja etäosallistumisen mahdollisuus (esim. </a:t>
            </a:r>
            <a:r>
              <a:rPr lang="fi-FI" err="1"/>
              <a:t>Zoom</a:t>
            </a:r>
            <a:r>
              <a:rPr lang="fi-FI"/>
              <a:t>)</a:t>
            </a:r>
            <a:endParaRPr lang="fi-FI">
              <a:cs typeface="Calibri"/>
            </a:endParaRPr>
          </a:p>
          <a:p>
            <a:pPr lvl="1">
              <a:lnSpc>
                <a:spcPct val="120000"/>
              </a:lnSpc>
            </a:pPr>
            <a:r>
              <a:rPr lang="fi-FI"/>
              <a:t>vierailuja ja projekteja työelämän kanssa</a:t>
            </a:r>
            <a:endParaRPr lang="fi-FI">
              <a:cs typeface="Calibri"/>
            </a:endParaRPr>
          </a:p>
          <a:p>
            <a:pPr lvl="1">
              <a:lnSpc>
                <a:spcPct val="120000"/>
              </a:lnSpc>
            </a:pPr>
            <a:r>
              <a:rPr lang="fi-FI"/>
              <a:t>oppimisalustoja materiaalien jakamiseen ja saavutettavaan käyttöön (esim. </a:t>
            </a:r>
            <a:r>
              <a:rPr lang="fi-FI" err="1"/>
              <a:t>Moodle+Ally</a:t>
            </a:r>
            <a:r>
              <a:rPr lang="fi-FI"/>
              <a:t>)</a:t>
            </a:r>
            <a:endParaRPr lang="fi-FI">
              <a:cs typeface="Calibri"/>
            </a:endParaRPr>
          </a:p>
          <a:p>
            <a:pPr lvl="1">
              <a:lnSpc>
                <a:spcPct val="120000"/>
              </a:lnSpc>
            </a:pPr>
            <a:r>
              <a:rPr lang="fi-FI"/>
              <a:t>yhteisöllistä opiskelua (esim. Office 365)</a:t>
            </a:r>
            <a:endParaRPr lang="fi-FI">
              <a:cs typeface="Calibri"/>
            </a:endParaRPr>
          </a:p>
          <a:p>
            <a:pPr lvl="1">
              <a:lnSpc>
                <a:spcPct val="120000"/>
              </a:lnSpc>
            </a:pPr>
            <a:r>
              <a:rPr lang="fi-FI"/>
              <a:t>mahdollisuus opiskella mobiilisti</a:t>
            </a:r>
            <a:endParaRPr lang="fi-FI">
              <a:cs typeface="Calibri"/>
            </a:endParaRPr>
          </a:p>
          <a:p>
            <a:pPr lvl="1">
              <a:lnSpc>
                <a:spcPct val="120000"/>
              </a:lnSpc>
            </a:pPr>
            <a:r>
              <a:rPr lang="fi-FI"/>
              <a:t>mahdollisuus opiskella yksin tai pienissä ja isoissa ryhmissä</a:t>
            </a:r>
            <a:endParaRPr lang="fi-FI">
              <a:cs typeface="Calibri"/>
            </a:endParaRPr>
          </a:p>
          <a:p>
            <a:pPr lvl="1">
              <a:lnSpc>
                <a:spcPct val="120000"/>
              </a:lnSpc>
            </a:pPr>
            <a:r>
              <a:rPr lang="fi-FI"/>
              <a:t>ryhmätoiminta on ohjeistettu selkeästi.</a:t>
            </a:r>
          </a:p>
          <a:p>
            <a:pPr>
              <a:lnSpc>
                <a:spcPct val="120000"/>
              </a:lnSpc>
            </a:pPr>
            <a:r>
              <a:rPr lang="fi-FI"/>
              <a:t>Verkko-oppimisympäristöt</a:t>
            </a:r>
            <a:endParaRPr lang="fi-FI">
              <a:cs typeface="Calibri"/>
            </a:endParaRPr>
          </a:p>
          <a:p>
            <a:pPr lvl="1">
              <a:lnSpc>
                <a:spcPct val="120000"/>
              </a:lnSpc>
            </a:pPr>
            <a:r>
              <a:rPr lang="fi-FI"/>
              <a:t>on rakennettu niin, että ne tukevat opiskelijoiden keskinäisiä suhteita sekä </a:t>
            </a:r>
            <a:br>
              <a:rPr lang="fi-FI"/>
            </a:br>
            <a:r>
              <a:rPr lang="fi-FI"/>
              <a:t>opiskelija-opettaja-suhdetta</a:t>
            </a:r>
          </a:p>
          <a:p>
            <a:pPr lvl="1">
              <a:lnSpc>
                <a:spcPct val="120000"/>
              </a:lnSpc>
            </a:pPr>
            <a:r>
              <a:rPr lang="fi-FI"/>
              <a:t>jos nämä suhteet puuttuvat, voivat jättää opiskelijat eristäytyneiksi ja epäonnistuneiksi.</a:t>
            </a:r>
            <a:endParaRPr lang="fi-FI">
              <a:cs typeface="Calibri"/>
            </a:endParaRPr>
          </a:p>
        </p:txBody>
      </p:sp>
    </p:spTree>
    <p:extLst>
      <p:ext uri="{BB962C8B-B14F-4D97-AF65-F5344CB8AC3E}">
        <p14:creationId xmlns:p14="http://schemas.microsoft.com/office/powerpoint/2010/main" val="3885317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902F-002B-4DBF-B343-83500A46061D}"/>
              </a:ext>
            </a:extLst>
          </p:cNvPr>
          <p:cNvSpPr>
            <a:spLocks noGrp="1"/>
          </p:cNvSpPr>
          <p:nvPr>
            <p:ph type="title"/>
          </p:nvPr>
        </p:nvSpPr>
        <p:spPr/>
        <p:txBody>
          <a:bodyPr/>
          <a:lstStyle/>
          <a:p>
            <a:r>
              <a:rPr lang="fi-FI"/>
              <a:t>Moodle-kurssia rakentaessasi 1/2</a:t>
            </a:r>
          </a:p>
        </p:txBody>
      </p:sp>
      <p:sp>
        <p:nvSpPr>
          <p:cNvPr id="3" name="Content Placeholder 2">
            <a:extLst>
              <a:ext uri="{FF2B5EF4-FFF2-40B4-BE49-F238E27FC236}">
                <a16:creationId xmlns:a16="http://schemas.microsoft.com/office/drawing/2014/main" id="{9CB28579-6318-45A2-97DD-A330FE92E651}"/>
              </a:ext>
            </a:extLst>
          </p:cNvPr>
          <p:cNvSpPr>
            <a:spLocks noGrp="1"/>
          </p:cNvSpPr>
          <p:nvPr>
            <p:ph idx="1"/>
          </p:nvPr>
        </p:nvSpPr>
        <p:spPr/>
        <p:txBody>
          <a:bodyPr vert="horz" lIns="91440" tIns="45720" rIns="91440" bIns="45720" rtlCol="0" anchor="t">
            <a:normAutofit fontScale="92500" lnSpcReduction="20000"/>
          </a:bodyPr>
          <a:lstStyle/>
          <a:p>
            <a:pPr marL="91440" indent="-91440">
              <a:lnSpc>
                <a:spcPct val="120000"/>
              </a:lnSpc>
            </a:pPr>
            <a:r>
              <a:rPr lang="fi-FI">
                <a:ea typeface="+mn-lt"/>
                <a:cs typeface="+mn-lt"/>
              </a:rPr>
              <a:t> Huomioi yleiset saavutettavuussäännöt.</a:t>
            </a:r>
          </a:p>
          <a:p>
            <a:pPr marL="91440" indent="-91440">
              <a:lnSpc>
                <a:spcPct val="120000"/>
              </a:lnSpc>
            </a:pPr>
            <a:r>
              <a:rPr lang="fi-FI">
                <a:ea typeface="+mn-lt"/>
                <a:cs typeface="+mn-lt"/>
              </a:rPr>
              <a:t> Käytä saavutettavaa teemaa.</a:t>
            </a:r>
            <a:endParaRPr lang="fi-FI">
              <a:cs typeface="Calibri"/>
            </a:endParaRPr>
          </a:p>
          <a:p>
            <a:pPr marL="91440" indent="-91440">
              <a:lnSpc>
                <a:spcPct val="120000"/>
              </a:lnSpc>
            </a:pPr>
            <a:r>
              <a:rPr lang="fi-FI">
                <a:ea typeface="+mn-lt"/>
                <a:cs typeface="+mn-lt"/>
              </a:rPr>
              <a:t> Rakenna mahdollisimman käyttäjäystävällinen ja looginen käyttöliittymä.</a:t>
            </a:r>
          </a:p>
          <a:p>
            <a:pPr marL="91440" indent="-91440">
              <a:lnSpc>
                <a:spcPct val="120000"/>
              </a:lnSpc>
            </a:pPr>
            <a:r>
              <a:rPr lang="fi-FI">
                <a:ea typeface="+mn-lt"/>
                <a:cs typeface="+mn-lt"/>
              </a:rPr>
              <a:t> Hyödynnä eri lohkoja, jotka parantavat kurssin käytettävyyttä ja saavutettavuutta.</a:t>
            </a:r>
          </a:p>
          <a:p>
            <a:pPr marL="91440" indent="-91440">
              <a:lnSpc>
                <a:spcPct val="120000"/>
              </a:lnSpc>
            </a:pPr>
            <a:r>
              <a:rPr lang="fi-FI">
                <a:ea typeface="+mn-lt"/>
                <a:cs typeface="+mn-lt"/>
              </a:rPr>
              <a:t> Jaa kurssin sisällöt selkeästi eri osioihin niin, että yhdessä osiossa on selkeästi yksi asia.</a:t>
            </a:r>
          </a:p>
          <a:p>
            <a:pPr marL="91440" indent="-91440">
              <a:lnSpc>
                <a:spcPct val="120000"/>
              </a:lnSpc>
            </a:pPr>
            <a:r>
              <a:rPr lang="fi-FI">
                <a:ea typeface="+mn-lt"/>
                <a:cs typeface="+mn-lt"/>
              </a:rPr>
              <a:t> Pdf-dokumenttien sijaan rakenna opetusmateriaalit Moodle-sivuna tai muuten verkkosivuna.</a:t>
            </a:r>
          </a:p>
        </p:txBody>
      </p:sp>
    </p:spTree>
    <p:extLst>
      <p:ext uri="{BB962C8B-B14F-4D97-AF65-F5344CB8AC3E}">
        <p14:creationId xmlns:p14="http://schemas.microsoft.com/office/powerpoint/2010/main" val="32014893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902F-002B-4DBF-B343-83500A46061D}"/>
              </a:ext>
            </a:extLst>
          </p:cNvPr>
          <p:cNvSpPr>
            <a:spLocks noGrp="1"/>
          </p:cNvSpPr>
          <p:nvPr>
            <p:ph type="title"/>
          </p:nvPr>
        </p:nvSpPr>
        <p:spPr/>
        <p:txBody>
          <a:bodyPr/>
          <a:lstStyle/>
          <a:p>
            <a:r>
              <a:rPr lang="fi-FI"/>
              <a:t>Moodle-kurssia rakentaessasi 2/2</a:t>
            </a:r>
          </a:p>
        </p:txBody>
      </p:sp>
      <p:sp>
        <p:nvSpPr>
          <p:cNvPr id="3" name="Content Placeholder 2">
            <a:extLst>
              <a:ext uri="{FF2B5EF4-FFF2-40B4-BE49-F238E27FC236}">
                <a16:creationId xmlns:a16="http://schemas.microsoft.com/office/drawing/2014/main" id="{9CB28579-6318-45A2-97DD-A330FE92E651}"/>
              </a:ext>
            </a:extLst>
          </p:cNvPr>
          <p:cNvSpPr>
            <a:spLocks noGrp="1"/>
          </p:cNvSpPr>
          <p:nvPr>
            <p:ph idx="1"/>
          </p:nvPr>
        </p:nvSpPr>
        <p:spPr>
          <a:xfrm>
            <a:off x="838199" y="1825625"/>
            <a:ext cx="11036031" cy="4351338"/>
          </a:xfrm>
        </p:spPr>
        <p:txBody>
          <a:bodyPr vert="horz" lIns="91440" tIns="45720" rIns="91440" bIns="45720" rtlCol="0" anchor="t">
            <a:normAutofit/>
          </a:bodyPr>
          <a:lstStyle/>
          <a:p>
            <a:pPr marL="91440" indent="-91440">
              <a:lnSpc>
                <a:spcPct val="120000"/>
              </a:lnSpc>
            </a:pPr>
            <a:r>
              <a:rPr lang="fi-FI">
                <a:ea typeface="+mn-lt"/>
                <a:cs typeface="+mn-lt"/>
              </a:rPr>
              <a:t> Tuota mahdollisimman saavutettavaa sisältöä.</a:t>
            </a:r>
          </a:p>
          <a:p>
            <a:pPr marL="91440" indent="-91440">
              <a:lnSpc>
                <a:spcPct val="120000"/>
              </a:lnSpc>
            </a:pPr>
            <a:r>
              <a:rPr lang="fi-FI">
                <a:ea typeface="+mn-lt"/>
                <a:cs typeface="+mn-lt"/>
              </a:rPr>
              <a:t> Merkitse erikseen ei-saavutettavaa sisältö.</a:t>
            </a:r>
          </a:p>
          <a:p>
            <a:pPr marL="91440" indent="-91440">
              <a:lnSpc>
                <a:spcPct val="120000"/>
              </a:lnSpc>
            </a:pPr>
            <a:r>
              <a:rPr lang="fi-FI">
                <a:ea typeface="+mn-lt"/>
                <a:cs typeface="+mn-lt"/>
              </a:rPr>
              <a:t> Hyödynnä Moodle-editorin saavutettavuustarkistustyökalut.</a:t>
            </a:r>
          </a:p>
          <a:p>
            <a:pPr marL="91440" indent="-91440">
              <a:lnSpc>
                <a:spcPct val="120000"/>
              </a:lnSpc>
            </a:pPr>
            <a:r>
              <a:rPr lang="fi-FI">
                <a:ea typeface="+mn-lt"/>
                <a:cs typeface="+mn-lt"/>
              </a:rPr>
              <a:t> Käytä vain saavutettavia H5P-sisältötyyppejä.</a:t>
            </a:r>
          </a:p>
          <a:p>
            <a:pPr marL="91440" indent="-91440">
              <a:lnSpc>
                <a:spcPct val="120000"/>
              </a:lnSpc>
            </a:pPr>
            <a:r>
              <a:rPr lang="fi-FI">
                <a:ea typeface="+mn-lt"/>
                <a:cs typeface="+mn-lt"/>
              </a:rPr>
              <a:t> Kerää opiskelijoilta palautetta Moodle-kurssin käyttökokemuksista ja saavutettavuudesta ja tee korjaukset.</a:t>
            </a:r>
          </a:p>
        </p:txBody>
      </p:sp>
    </p:spTree>
    <p:extLst>
      <p:ext uri="{BB962C8B-B14F-4D97-AF65-F5344CB8AC3E}">
        <p14:creationId xmlns:p14="http://schemas.microsoft.com/office/powerpoint/2010/main" val="164880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45B7E3-B752-4AD2-AB0F-E2BB11BE55C3}"/>
              </a:ext>
            </a:extLst>
          </p:cNvPr>
          <p:cNvSpPr>
            <a:spLocks noGrp="1"/>
          </p:cNvSpPr>
          <p:nvPr>
            <p:ph type="title"/>
          </p:nvPr>
        </p:nvSpPr>
        <p:spPr/>
        <p:txBody>
          <a:bodyPr/>
          <a:lstStyle/>
          <a:p>
            <a:r>
              <a:rPr lang="fi-FI"/>
              <a:t>Kysely: Mitä tulee mieleesi sanoista </a:t>
            </a:r>
            <a:br>
              <a:rPr lang="fi-FI"/>
            </a:br>
            <a:r>
              <a:rPr lang="fi-FI"/>
              <a:t>”digitaalinen saavutettavuus”?</a:t>
            </a:r>
          </a:p>
        </p:txBody>
      </p:sp>
      <p:sp>
        <p:nvSpPr>
          <p:cNvPr id="3" name="Tekstin paikkamerkki 2">
            <a:extLst>
              <a:ext uri="{FF2B5EF4-FFF2-40B4-BE49-F238E27FC236}">
                <a16:creationId xmlns:a16="http://schemas.microsoft.com/office/drawing/2014/main" id="{D3EF8811-17E1-4EFC-9F0D-9AF8AA13F7E0}"/>
              </a:ext>
            </a:extLst>
          </p:cNvPr>
          <p:cNvSpPr>
            <a:spLocks noGrp="1"/>
          </p:cNvSpPr>
          <p:nvPr>
            <p:ph type="body" idx="1"/>
          </p:nvPr>
        </p:nvSpPr>
        <p:spPr/>
        <p:txBody>
          <a:bodyPr/>
          <a:lstStyle/>
          <a:p>
            <a:r>
              <a:rPr lang="fi-FI"/>
              <a:t>https://www.menti.com/hkhpbngqqo</a:t>
            </a:r>
          </a:p>
        </p:txBody>
      </p:sp>
    </p:spTree>
    <p:extLst>
      <p:ext uri="{BB962C8B-B14F-4D97-AF65-F5344CB8AC3E}">
        <p14:creationId xmlns:p14="http://schemas.microsoft.com/office/powerpoint/2010/main" val="11351857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0FE8FB-C0E2-4D2B-99AD-04C51B99C019}"/>
              </a:ext>
            </a:extLst>
          </p:cNvPr>
          <p:cNvSpPr>
            <a:spLocks noGrp="1"/>
          </p:cNvSpPr>
          <p:nvPr>
            <p:ph type="title"/>
          </p:nvPr>
        </p:nvSpPr>
        <p:spPr/>
        <p:txBody>
          <a:bodyPr/>
          <a:lstStyle/>
          <a:p>
            <a:r>
              <a:rPr lang="fi-FI"/>
              <a:t>Avustavan teknologian ratkaisuja</a:t>
            </a:r>
          </a:p>
        </p:txBody>
      </p:sp>
      <p:sp>
        <p:nvSpPr>
          <p:cNvPr id="3" name="Tekstin paikkamerkki 2">
            <a:extLst>
              <a:ext uri="{FF2B5EF4-FFF2-40B4-BE49-F238E27FC236}">
                <a16:creationId xmlns:a16="http://schemas.microsoft.com/office/drawing/2014/main" id="{E24D4F49-0141-49D1-A3A1-88DAB7B1DBC4}"/>
              </a:ext>
            </a:extLst>
          </p:cNvPr>
          <p:cNvSpPr>
            <a:spLocks noGrp="1"/>
          </p:cNvSpPr>
          <p:nvPr>
            <p:ph type="body" idx="1"/>
          </p:nvPr>
        </p:nvSpPr>
        <p:spPr/>
        <p:txBody>
          <a:bodyPr/>
          <a:lstStyle/>
          <a:p>
            <a:r>
              <a:rPr lang="fi-FI"/>
              <a:t>Microsoft Learning Tools</a:t>
            </a:r>
          </a:p>
        </p:txBody>
      </p:sp>
    </p:spTree>
    <p:extLst>
      <p:ext uri="{BB962C8B-B14F-4D97-AF65-F5344CB8AC3E}">
        <p14:creationId xmlns:p14="http://schemas.microsoft.com/office/powerpoint/2010/main" val="1448945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4E84B93-505D-4A11-B94E-D26D5276C1EE}"/>
              </a:ext>
            </a:extLst>
          </p:cNvPr>
          <p:cNvSpPr>
            <a:spLocks noGrp="1"/>
          </p:cNvSpPr>
          <p:nvPr>
            <p:ph type="title"/>
          </p:nvPr>
        </p:nvSpPr>
        <p:spPr/>
        <p:txBody>
          <a:bodyPr>
            <a:normAutofit/>
          </a:bodyPr>
          <a:lstStyle/>
          <a:p>
            <a:r>
              <a:rPr lang="fi-FI">
                <a:ea typeface="+mj-lt"/>
                <a:cs typeface="+mj-lt"/>
              </a:rPr>
              <a:t>Avustavan teknologian </a:t>
            </a:r>
            <a:br>
              <a:rPr lang="fi-FI">
                <a:ea typeface="+mj-lt"/>
                <a:cs typeface="+mj-lt"/>
              </a:rPr>
            </a:br>
            <a:r>
              <a:rPr lang="fi-FI">
                <a:ea typeface="+mj-lt"/>
                <a:cs typeface="+mj-lt"/>
              </a:rPr>
              <a:t>työkalut ja toiminnallisuudet</a:t>
            </a:r>
            <a:endParaRPr lang="fi-FI">
              <a:cs typeface="Calibri Light"/>
            </a:endParaRPr>
          </a:p>
        </p:txBody>
      </p:sp>
      <p:sp>
        <p:nvSpPr>
          <p:cNvPr id="5" name="Sisällön paikkamerkki 4">
            <a:extLst>
              <a:ext uri="{FF2B5EF4-FFF2-40B4-BE49-F238E27FC236}">
                <a16:creationId xmlns:a16="http://schemas.microsoft.com/office/drawing/2014/main" id="{19A2D495-EF0B-4428-B19D-FB83AB67C207}"/>
              </a:ext>
            </a:extLst>
          </p:cNvPr>
          <p:cNvSpPr>
            <a:spLocks noGrp="1"/>
          </p:cNvSpPr>
          <p:nvPr>
            <p:ph idx="1"/>
          </p:nvPr>
        </p:nvSpPr>
        <p:spPr/>
        <p:txBody>
          <a:bodyPr vert="horz" lIns="91440" tIns="45720" rIns="91440" bIns="45720" rtlCol="0" anchor="t">
            <a:normAutofit/>
          </a:bodyPr>
          <a:lstStyle/>
          <a:p>
            <a:r>
              <a:rPr lang="fi-FI"/>
              <a:t>Opiskelijat ja opettajat voivat hyödyntää monia erilaisia</a:t>
            </a:r>
            <a:br>
              <a:rPr lang="fi-FI"/>
            </a:br>
            <a:r>
              <a:rPr lang="fi-FI"/>
              <a:t>avustavan teknologian työkaluja ja ominaisuuksia.</a:t>
            </a:r>
          </a:p>
          <a:p>
            <a:r>
              <a:rPr lang="fi-FI"/>
              <a:t>Nämä auttavat ja parantavat meidän arkeamme.</a:t>
            </a:r>
            <a:endParaRPr lang="fi-FI">
              <a:cs typeface="Calibri"/>
            </a:endParaRPr>
          </a:p>
          <a:p>
            <a:r>
              <a:rPr lang="fi-FI"/>
              <a:t>Teknologiaa on saatavilla useisiin tarpeisiin eri aihealueittain. </a:t>
            </a:r>
          </a:p>
          <a:p>
            <a:r>
              <a:rPr lang="fi-FI"/>
              <a:t>Tähän on poimittu joitakin esimerkkejä, joiden avulla voi edistää </a:t>
            </a:r>
            <a:endParaRPr lang="fi-FI">
              <a:cs typeface="Calibri"/>
            </a:endParaRPr>
          </a:p>
          <a:p>
            <a:pPr lvl="1"/>
            <a:r>
              <a:rPr lang="fi-FI"/>
              <a:t>opettajien tehokkaampaa työskentelyä</a:t>
            </a:r>
            <a:endParaRPr lang="fi-FI">
              <a:cs typeface="Calibri"/>
            </a:endParaRPr>
          </a:p>
          <a:p>
            <a:pPr lvl="1"/>
            <a:r>
              <a:rPr lang="fi-FI"/>
              <a:t>opiskelijoiden vaivattomampaa opiskelua.</a:t>
            </a:r>
            <a:endParaRPr lang="fi-FI">
              <a:cs typeface="Calibri"/>
            </a:endParaRPr>
          </a:p>
        </p:txBody>
      </p:sp>
    </p:spTree>
    <p:extLst>
      <p:ext uri="{BB962C8B-B14F-4D97-AF65-F5344CB8AC3E}">
        <p14:creationId xmlns:p14="http://schemas.microsoft.com/office/powerpoint/2010/main" val="3379968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F09137-5040-FC4A-AC99-7B7DBD3D5C5F}"/>
              </a:ext>
            </a:extLst>
          </p:cNvPr>
          <p:cNvSpPr>
            <a:spLocks noGrp="1"/>
          </p:cNvSpPr>
          <p:nvPr>
            <p:ph type="title"/>
          </p:nvPr>
        </p:nvSpPr>
        <p:spPr/>
        <p:txBody>
          <a:bodyPr/>
          <a:lstStyle/>
          <a:p>
            <a:r>
              <a:rPr lang="fi-FI"/>
              <a:t>Avustava teknologia auttaa monia käyttäjiä</a:t>
            </a:r>
          </a:p>
        </p:txBody>
      </p:sp>
      <p:sp>
        <p:nvSpPr>
          <p:cNvPr id="3" name="Sisällön paikkamerkki 2">
            <a:extLst>
              <a:ext uri="{FF2B5EF4-FFF2-40B4-BE49-F238E27FC236}">
                <a16:creationId xmlns:a16="http://schemas.microsoft.com/office/drawing/2014/main" id="{3BB80A76-665B-F144-A4F2-5E0A884DC3C1}"/>
              </a:ext>
            </a:extLst>
          </p:cNvPr>
          <p:cNvSpPr>
            <a:spLocks noGrp="1"/>
          </p:cNvSpPr>
          <p:nvPr>
            <p:ph idx="1"/>
          </p:nvPr>
        </p:nvSpPr>
        <p:spPr/>
        <p:txBody>
          <a:bodyPr vert="horz" lIns="91440" tIns="45720" rIns="91440" bIns="45720" rtlCol="0" anchor="t">
            <a:normAutofit fontScale="92500" lnSpcReduction="10000"/>
          </a:bodyPr>
          <a:lstStyle/>
          <a:p>
            <a:r>
              <a:rPr lang="fi-FI"/>
              <a:t>Avustavan teknologian työkalut auttavat:</a:t>
            </a:r>
          </a:p>
          <a:p>
            <a:pPr lvl="1"/>
            <a:r>
              <a:rPr lang="fi-FI"/>
              <a:t>ihmisiä, joilla on jokin väliaikainen tai pysyvä rajoite</a:t>
            </a:r>
          </a:p>
          <a:p>
            <a:pPr lvl="1"/>
            <a:r>
              <a:rPr lang="fi-FI"/>
              <a:t>ikääntyneitä</a:t>
            </a:r>
            <a:endParaRPr lang="fi-FI">
              <a:cs typeface="Calibri"/>
            </a:endParaRPr>
          </a:p>
          <a:p>
            <a:pPr lvl="1"/>
            <a:r>
              <a:rPr lang="fi-FI"/>
              <a:t>maahanmuuttajia</a:t>
            </a:r>
          </a:p>
          <a:p>
            <a:pPr lvl="1"/>
            <a:r>
              <a:rPr lang="fi-FI"/>
              <a:t>kaikkia muitakin.</a:t>
            </a:r>
          </a:p>
          <a:p>
            <a:r>
              <a:rPr lang="fi-FI"/>
              <a:t>Avustava teknologia voi olla erillinen laite tai käyttäjän tietokoneeseen/mobiiliin asennettava ohjelma </a:t>
            </a:r>
            <a:br>
              <a:rPr lang="fi-FI"/>
            </a:br>
            <a:r>
              <a:rPr lang="fi-FI"/>
              <a:t>(esim. tekstinsuurennus- tai ruudunlukuohjelmat)</a:t>
            </a:r>
            <a:endParaRPr lang="fi-FI">
              <a:cs typeface="Calibri"/>
            </a:endParaRPr>
          </a:p>
          <a:p>
            <a:r>
              <a:rPr lang="fi-FI"/>
              <a:t>Avustavan teknologian ominaisuuksia on nykyään myös upotettu selaimiin ja ohjelmiin, esim.:</a:t>
            </a:r>
          </a:p>
          <a:p>
            <a:pPr lvl="1"/>
            <a:r>
              <a:rPr lang="fi-FI"/>
              <a:t>Office-ohjelmien Syventävä lukuohjelma -toiminnallisuus</a:t>
            </a:r>
            <a:endParaRPr lang="fi-FI">
              <a:cs typeface="Calibri"/>
            </a:endParaRPr>
          </a:p>
          <a:p>
            <a:pPr lvl="1"/>
            <a:r>
              <a:rPr lang="fi-FI"/>
              <a:t>Acrobat Reader Lue äänen -toiminnallisuus.</a:t>
            </a:r>
            <a:endParaRPr lang="fi-FI">
              <a:cs typeface="Calibri"/>
            </a:endParaRPr>
          </a:p>
        </p:txBody>
      </p:sp>
    </p:spTree>
    <p:extLst>
      <p:ext uri="{BB962C8B-B14F-4D97-AF65-F5344CB8AC3E}">
        <p14:creationId xmlns:p14="http://schemas.microsoft.com/office/powerpoint/2010/main" val="3261230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88829-81CC-4489-92DB-4BDBB217392B}"/>
              </a:ext>
            </a:extLst>
          </p:cNvPr>
          <p:cNvSpPr>
            <a:spLocks noGrp="1"/>
          </p:cNvSpPr>
          <p:nvPr>
            <p:ph type="title"/>
          </p:nvPr>
        </p:nvSpPr>
        <p:spPr/>
        <p:txBody>
          <a:bodyPr/>
          <a:lstStyle/>
          <a:p>
            <a:r>
              <a:rPr lang="fi-FI">
                <a:cs typeface="Calibri Light"/>
              </a:rPr>
              <a:t>Microsoft Learning Tools</a:t>
            </a:r>
            <a:endParaRPr lang="fi-FI"/>
          </a:p>
        </p:txBody>
      </p:sp>
      <p:sp>
        <p:nvSpPr>
          <p:cNvPr id="3" name="Text Placeholder 2">
            <a:extLst>
              <a:ext uri="{FF2B5EF4-FFF2-40B4-BE49-F238E27FC236}">
                <a16:creationId xmlns:a16="http://schemas.microsoft.com/office/drawing/2014/main" id="{B8AC121F-1267-4E84-AD55-CC734714939F}"/>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3215200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04801-E073-490B-8786-0EA676073642}"/>
              </a:ext>
            </a:extLst>
          </p:cNvPr>
          <p:cNvSpPr>
            <a:spLocks noGrp="1"/>
          </p:cNvSpPr>
          <p:nvPr>
            <p:ph type="title"/>
          </p:nvPr>
        </p:nvSpPr>
        <p:spPr/>
        <p:txBody>
          <a:bodyPr/>
          <a:lstStyle/>
          <a:p>
            <a:r>
              <a:rPr lang="fi-FI"/>
              <a:t>Microsoftin oppimistyökalut (Learning Tools) 1/3</a:t>
            </a:r>
          </a:p>
        </p:txBody>
      </p:sp>
      <p:sp>
        <p:nvSpPr>
          <p:cNvPr id="3" name="Content Placeholder 2">
            <a:extLst>
              <a:ext uri="{FF2B5EF4-FFF2-40B4-BE49-F238E27FC236}">
                <a16:creationId xmlns:a16="http://schemas.microsoft.com/office/drawing/2014/main" id="{3E8D73C0-879B-4E1B-B979-5EAC0AC3478F}"/>
              </a:ext>
            </a:extLst>
          </p:cNvPr>
          <p:cNvSpPr>
            <a:spLocks noGrp="1"/>
          </p:cNvSpPr>
          <p:nvPr>
            <p:ph idx="1"/>
          </p:nvPr>
        </p:nvSpPr>
        <p:spPr>
          <a:xfrm>
            <a:off x="838200" y="1825625"/>
            <a:ext cx="10515600" cy="4667250"/>
          </a:xfrm>
        </p:spPr>
        <p:txBody>
          <a:bodyPr vert="horz" lIns="91440" tIns="45720" rIns="91440" bIns="45720" rtlCol="0" anchor="t">
            <a:normAutofit lnSpcReduction="10000"/>
          </a:bodyPr>
          <a:lstStyle/>
          <a:p>
            <a:r>
              <a:rPr lang="fi-FI"/>
              <a:t>Laajalti käytössä erilaisissa organisaatioissa</a:t>
            </a:r>
          </a:p>
          <a:p>
            <a:r>
              <a:rPr lang="fi-FI"/>
              <a:t>Osana Office 365 -palvelun ohjelmia, esim.:</a:t>
            </a:r>
          </a:p>
          <a:p>
            <a:pPr lvl="1" indent="-342900"/>
            <a:r>
              <a:rPr lang="fi-FI">
                <a:cs typeface="Calibri" panose="020F0502020204030204"/>
              </a:rPr>
              <a:t>Word</a:t>
            </a:r>
          </a:p>
          <a:p>
            <a:pPr lvl="1" indent="-342900"/>
            <a:r>
              <a:rPr lang="fi-FI">
                <a:ea typeface="+mn-lt"/>
                <a:cs typeface="+mn-lt"/>
              </a:rPr>
              <a:t>OneNote</a:t>
            </a:r>
          </a:p>
          <a:p>
            <a:pPr lvl="1" indent="-342900"/>
            <a:r>
              <a:rPr lang="fi-FI" err="1">
                <a:ea typeface="+mn-lt"/>
                <a:cs typeface="+mn-lt"/>
              </a:rPr>
              <a:t>Teams</a:t>
            </a:r>
            <a:endParaRPr lang="fi-FI">
              <a:ea typeface="+mn-lt"/>
              <a:cs typeface="+mn-lt"/>
            </a:endParaRPr>
          </a:p>
          <a:p>
            <a:pPr lvl="1" indent="-342900"/>
            <a:r>
              <a:rPr lang="fi-FI" err="1">
                <a:ea typeface="+mn-lt"/>
                <a:cs typeface="+mn-lt"/>
              </a:rPr>
              <a:t>Forms</a:t>
            </a:r>
            <a:r>
              <a:rPr lang="fi-FI">
                <a:ea typeface="+mn-lt"/>
                <a:cs typeface="+mn-lt"/>
              </a:rPr>
              <a:t>.</a:t>
            </a:r>
          </a:p>
          <a:p>
            <a:r>
              <a:rPr lang="fi-FI">
                <a:ea typeface="+mn-lt"/>
                <a:cs typeface="+mn-lt"/>
              </a:rPr>
              <a:t>Sisäänrakennettuja toiminnallisuuksia</a:t>
            </a:r>
          </a:p>
          <a:p>
            <a:r>
              <a:rPr lang="fi-FI">
                <a:cs typeface="Calibri"/>
              </a:rPr>
              <a:t>Työkalujen kattavuus riippuu Office-paketin versiosta ja lisenssistä</a:t>
            </a:r>
          </a:p>
          <a:p>
            <a:r>
              <a:rPr lang="fi-FI">
                <a:cs typeface="Calibri"/>
              </a:rPr>
              <a:t>Microsoft kehittää ohjelmien selainversioiden (</a:t>
            </a:r>
            <a:r>
              <a:rPr lang="fi-FI" err="1">
                <a:cs typeface="Calibri"/>
              </a:rPr>
              <a:t>online</a:t>
            </a:r>
            <a:r>
              <a:rPr lang="fi-FI">
                <a:cs typeface="Calibri"/>
              </a:rPr>
              <a:t>) saavutettavuusominaisuuksia enemmän kuin työpöytäversioiden (desktop)</a:t>
            </a:r>
          </a:p>
        </p:txBody>
      </p:sp>
    </p:spTree>
    <p:extLst>
      <p:ext uri="{BB962C8B-B14F-4D97-AF65-F5344CB8AC3E}">
        <p14:creationId xmlns:p14="http://schemas.microsoft.com/office/powerpoint/2010/main" val="821919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BA2AECE-1D2C-4301-A7D9-24A0F0230AE7}"/>
              </a:ext>
            </a:extLst>
          </p:cNvPr>
          <p:cNvSpPr>
            <a:spLocks noGrp="1"/>
          </p:cNvSpPr>
          <p:nvPr>
            <p:ph type="title"/>
          </p:nvPr>
        </p:nvSpPr>
        <p:spPr/>
        <p:txBody>
          <a:bodyPr/>
          <a:lstStyle/>
          <a:p>
            <a:r>
              <a:rPr lang="fi-FI"/>
              <a:t>Microsoftin oppimistyökalut (Learning Tools) 2/3</a:t>
            </a:r>
            <a:endParaRPr lang="en-US">
              <a:ea typeface="+mj-lt"/>
              <a:cs typeface="+mj-lt"/>
            </a:endParaRPr>
          </a:p>
        </p:txBody>
      </p:sp>
      <p:sp>
        <p:nvSpPr>
          <p:cNvPr id="3" name="Sisällön paikkamerkki 2">
            <a:extLst>
              <a:ext uri="{FF2B5EF4-FFF2-40B4-BE49-F238E27FC236}">
                <a16:creationId xmlns:a16="http://schemas.microsoft.com/office/drawing/2014/main" id="{8624DD49-84E3-4A01-9945-DDA9B682361E}"/>
              </a:ext>
            </a:extLst>
          </p:cNvPr>
          <p:cNvSpPr>
            <a:spLocks noGrp="1"/>
          </p:cNvSpPr>
          <p:nvPr>
            <p:ph idx="1"/>
          </p:nvPr>
        </p:nvSpPr>
        <p:spPr/>
        <p:txBody>
          <a:bodyPr vert="horz" lIns="91440" tIns="45720" rIns="91440" bIns="45720" rtlCol="0" anchor="t">
            <a:normAutofit fontScale="92500" lnSpcReduction="10000"/>
          </a:bodyPr>
          <a:lstStyle/>
          <a:p>
            <a:r>
              <a:rPr lang="fi-FI"/>
              <a:t>Syventävä lukuohjelma</a:t>
            </a:r>
          </a:p>
          <a:p>
            <a:pPr lvl="1"/>
            <a:r>
              <a:rPr lang="fi-FI"/>
              <a:t>Tekstin ääneen lukemiseen ja luetun ymmärtämisen tehostamiseen</a:t>
            </a:r>
          </a:p>
          <a:p>
            <a:pPr lvl="1"/>
            <a:r>
              <a:rPr lang="fi-FI"/>
              <a:t>Vähentää visuaalisia efektejä ja korostaa tekstiä</a:t>
            </a:r>
            <a:br>
              <a:rPr lang="fi-FI"/>
            </a:br>
            <a:r>
              <a:rPr lang="fi-FI"/>
              <a:t>auttaa keskittymään tekstiin ja auttaa myös uuden kielen opiskelussa</a:t>
            </a:r>
          </a:p>
          <a:p>
            <a:pPr lvl="1"/>
            <a:r>
              <a:rPr lang="fi-FI"/>
              <a:t>Auttaa kuuntelemaan kirjoitettua tekstiä</a:t>
            </a:r>
          </a:p>
          <a:p>
            <a:pPr lvl="1"/>
            <a:r>
              <a:rPr lang="fi-FI"/>
              <a:t>Sisältää erilaisia visuaalisia toiminnallisuuksia lukemisen ja keskittymisen helpottamiseen: fonttien suurennus, taustavärin muutos jne.</a:t>
            </a:r>
          </a:p>
          <a:p>
            <a:pPr lvl="1"/>
            <a:r>
              <a:rPr lang="fi-FI"/>
              <a:t>Kääntää tekstiä eri kielelle.</a:t>
            </a:r>
            <a:endParaRPr lang="fi-FI">
              <a:ea typeface="+mj-lt"/>
              <a:cs typeface="+mj-lt"/>
            </a:endParaRPr>
          </a:p>
          <a:p>
            <a:r>
              <a:rPr lang="fi-FI">
                <a:ea typeface="+mj-lt"/>
                <a:cs typeface="+mj-lt"/>
              </a:rPr>
              <a:t>Tekstin litterointi</a:t>
            </a:r>
          </a:p>
          <a:p>
            <a:pPr lvl="1"/>
            <a:r>
              <a:rPr lang="fi-FI">
                <a:ea typeface="+mn-lt"/>
                <a:cs typeface="+mn-lt"/>
              </a:rPr>
              <a:t>Tallentaa puheen tekstiksi suoraan Wordin kautta </a:t>
            </a:r>
            <a:br>
              <a:rPr lang="fi-FI">
                <a:ea typeface="+mn-lt"/>
                <a:cs typeface="+mn-lt"/>
              </a:rPr>
            </a:br>
            <a:r>
              <a:rPr lang="fi-FI">
                <a:ea typeface="+mn-lt"/>
                <a:cs typeface="+mn-lt"/>
              </a:rPr>
              <a:t>aloittamalla uuden ääneen tallennuksen tai lataamalla erillisen äänitiedoston</a:t>
            </a:r>
          </a:p>
          <a:p>
            <a:pPr lvl="1"/>
            <a:r>
              <a:rPr lang="fi-FI">
                <a:ea typeface="+mn-lt"/>
                <a:cs typeface="+mn-lt"/>
              </a:rPr>
              <a:t>Soveltuu hyvin esim. haastatteluihin, sillä ohjelma tunnistaa eri puhujat, </a:t>
            </a:r>
            <a:br>
              <a:rPr lang="fi-FI">
                <a:ea typeface="+mn-lt"/>
                <a:cs typeface="+mn-lt"/>
              </a:rPr>
            </a:br>
            <a:r>
              <a:rPr lang="fi-FI">
                <a:ea typeface="+mn-lt"/>
                <a:cs typeface="+mn-lt"/>
              </a:rPr>
              <a:t>ja eri puhujat on mahdollista myös nimetä.</a:t>
            </a:r>
          </a:p>
          <a:p>
            <a:pPr lvl="1"/>
            <a:endParaRPr lang="fi-FI">
              <a:cs typeface="Calibri Light"/>
            </a:endParaRPr>
          </a:p>
          <a:p>
            <a:pPr lvl="1"/>
            <a:endParaRPr lang="fi-FI">
              <a:ea typeface="+mn-lt"/>
              <a:cs typeface="+mn-lt"/>
            </a:endParaRPr>
          </a:p>
          <a:p>
            <a:pPr lvl="1"/>
            <a:endParaRPr lang="en-US">
              <a:ea typeface="+mn-lt"/>
              <a:cs typeface="+mn-lt"/>
            </a:endParaRPr>
          </a:p>
          <a:p>
            <a:pPr lvl="1"/>
            <a:endParaRPr lang="fi-FI">
              <a:ea typeface="+mj-lt"/>
              <a:cs typeface="+mj-lt"/>
            </a:endParaRPr>
          </a:p>
          <a:p>
            <a:endParaRPr lang="fi-FI">
              <a:ea typeface="+mn-lt"/>
              <a:cs typeface="+mn-lt"/>
            </a:endParaRPr>
          </a:p>
        </p:txBody>
      </p:sp>
    </p:spTree>
    <p:extLst>
      <p:ext uri="{BB962C8B-B14F-4D97-AF65-F5344CB8AC3E}">
        <p14:creationId xmlns:p14="http://schemas.microsoft.com/office/powerpoint/2010/main" val="39393910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E600CB8-AEA8-4810-84D0-26F4289CC63F}"/>
              </a:ext>
            </a:extLst>
          </p:cNvPr>
          <p:cNvSpPr>
            <a:spLocks noGrp="1"/>
          </p:cNvSpPr>
          <p:nvPr>
            <p:ph type="title"/>
          </p:nvPr>
        </p:nvSpPr>
        <p:spPr/>
        <p:txBody>
          <a:bodyPr/>
          <a:lstStyle/>
          <a:p>
            <a:r>
              <a:rPr lang="fi-FI"/>
              <a:t>Microsoftin oppimistyökalut (Learning Tools) 3/3</a:t>
            </a:r>
          </a:p>
        </p:txBody>
      </p:sp>
      <p:sp>
        <p:nvSpPr>
          <p:cNvPr id="3" name="Sisällön paikkamerkki 2">
            <a:extLst>
              <a:ext uri="{FF2B5EF4-FFF2-40B4-BE49-F238E27FC236}">
                <a16:creationId xmlns:a16="http://schemas.microsoft.com/office/drawing/2014/main" id="{CDD82B07-7F46-4F09-B5BA-50FC963285F6}"/>
              </a:ext>
            </a:extLst>
          </p:cNvPr>
          <p:cNvSpPr>
            <a:spLocks noGrp="1"/>
          </p:cNvSpPr>
          <p:nvPr>
            <p:ph idx="1"/>
          </p:nvPr>
        </p:nvSpPr>
        <p:spPr/>
        <p:txBody>
          <a:bodyPr>
            <a:normAutofit/>
          </a:bodyPr>
          <a:lstStyle/>
          <a:p>
            <a:r>
              <a:rPr lang="fi-FI">
                <a:ea typeface="+mj-lt"/>
                <a:cs typeface="+mj-lt"/>
              </a:rPr>
              <a:t>Käännä-toiminnallisuus</a:t>
            </a:r>
            <a:endParaRPr lang="fi-FI">
              <a:ea typeface="+mn-lt"/>
              <a:cs typeface="+mn-lt"/>
            </a:endParaRPr>
          </a:p>
          <a:p>
            <a:pPr lvl="1"/>
            <a:r>
              <a:rPr lang="fi-FI">
                <a:ea typeface="+mn-lt"/>
                <a:cs typeface="+mn-lt"/>
              </a:rPr>
              <a:t>Voi </a:t>
            </a:r>
            <a:r>
              <a:rPr lang="fi-FI" err="1">
                <a:ea typeface="+mn-lt"/>
                <a:cs typeface="+mn-lt"/>
              </a:rPr>
              <a:t>konekääntää</a:t>
            </a:r>
            <a:r>
              <a:rPr lang="fi-FI">
                <a:ea typeface="+mn-lt"/>
                <a:cs typeface="+mn-lt"/>
              </a:rPr>
              <a:t> valitun tekstin tai koko dokumentin toiselle kielelle.</a:t>
            </a:r>
            <a:endParaRPr lang="fi-FI">
              <a:ea typeface="+mj-lt"/>
              <a:cs typeface="+mj-lt"/>
            </a:endParaRPr>
          </a:p>
          <a:p>
            <a:r>
              <a:rPr lang="fi-FI">
                <a:ea typeface="+mj-lt"/>
                <a:cs typeface="+mj-lt"/>
              </a:rPr>
              <a:t>Sanelu-toiminnallisuus</a:t>
            </a:r>
          </a:p>
          <a:p>
            <a:pPr lvl="1"/>
            <a:r>
              <a:rPr lang="fi-FI">
                <a:cs typeface="Calibri"/>
              </a:rPr>
              <a:t>Sisällön tuottaminen puhumalla, esim. pitkien raporttien kirjoittamisessa tai PowerPoint-diojen muistiinpanojen tuottamisessa</a:t>
            </a:r>
          </a:p>
          <a:p>
            <a:pPr lvl="1"/>
            <a:r>
              <a:rPr lang="fi-FI">
                <a:cs typeface="Calibri"/>
              </a:rPr>
              <a:t>Tekstin tuottamista monella eri kielellä, auttaa esim. kielten opiskelussa</a:t>
            </a:r>
          </a:p>
          <a:p>
            <a:pPr lvl="1"/>
            <a:r>
              <a:rPr lang="fi-FI">
                <a:cs typeface="Calibri"/>
              </a:rPr>
              <a:t>Tekstin editointi ja muotoilu puheohjauksella</a:t>
            </a:r>
          </a:p>
          <a:p>
            <a:r>
              <a:rPr lang="fi-FI">
                <a:cs typeface="Calibri Light"/>
              </a:rPr>
              <a:t>Tekstin korjaustoiminto</a:t>
            </a:r>
          </a:p>
          <a:p>
            <a:pPr lvl="1"/>
            <a:r>
              <a:rPr lang="fi-FI">
                <a:cs typeface="Calibri"/>
              </a:rPr>
              <a:t>Auttaa parantamaan tekstin kielioppia, tekstin luettavuutta, tekstin sanastoa</a:t>
            </a:r>
          </a:p>
          <a:p>
            <a:pPr lvl="1"/>
            <a:r>
              <a:rPr lang="fi-FI">
                <a:cs typeface="Calibri"/>
              </a:rPr>
              <a:t>Suomenkielen tuki tässä vaiheessa vielä puuttuu.</a:t>
            </a:r>
          </a:p>
          <a:p>
            <a:endParaRPr lang="fi-FI">
              <a:cs typeface="Calibri"/>
            </a:endParaRPr>
          </a:p>
          <a:p>
            <a:endParaRPr lang="fi-FI">
              <a:cs typeface="Calibri"/>
            </a:endParaRPr>
          </a:p>
          <a:p>
            <a:pPr lvl="1"/>
            <a:endParaRPr lang="fi-FI"/>
          </a:p>
        </p:txBody>
      </p:sp>
    </p:spTree>
    <p:extLst>
      <p:ext uri="{BB962C8B-B14F-4D97-AF65-F5344CB8AC3E}">
        <p14:creationId xmlns:p14="http://schemas.microsoft.com/office/powerpoint/2010/main" val="13209500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43E01-0FEE-4420-B200-A486DF5F5AB1}"/>
              </a:ext>
            </a:extLst>
          </p:cNvPr>
          <p:cNvSpPr>
            <a:spLocks noGrp="1"/>
          </p:cNvSpPr>
          <p:nvPr>
            <p:ph type="title"/>
          </p:nvPr>
        </p:nvSpPr>
        <p:spPr/>
        <p:txBody>
          <a:bodyPr/>
          <a:lstStyle/>
          <a:p>
            <a:r>
              <a:rPr lang="fi-FI"/>
              <a:t>Muita avustavan teknologian työkaluja</a:t>
            </a:r>
          </a:p>
        </p:txBody>
      </p:sp>
      <p:sp>
        <p:nvSpPr>
          <p:cNvPr id="3" name="Content Placeholder 2">
            <a:extLst>
              <a:ext uri="{FF2B5EF4-FFF2-40B4-BE49-F238E27FC236}">
                <a16:creationId xmlns:a16="http://schemas.microsoft.com/office/drawing/2014/main" id="{2117DFFD-8B63-4F3D-B7B5-2418D50BCFC5}"/>
              </a:ext>
            </a:extLst>
          </p:cNvPr>
          <p:cNvSpPr>
            <a:spLocks noGrp="1"/>
          </p:cNvSpPr>
          <p:nvPr>
            <p:ph idx="1"/>
          </p:nvPr>
        </p:nvSpPr>
        <p:spPr/>
        <p:txBody>
          <a:bodyPr vert="horz" lIns="91440" tIns="45720" rIns="91440" bIns="45720" rtlCol="0" anchor="t">
            <a:normAutofit/>
          </a:bodyPr>
          <a:lstStyle/>
          <a:p>
            <a:r>
              <a:rPr lang="fi-FI">
                <a:ea typeface="+mn-lt"/>
                <a:cs typeface="+mn-lt"/>
                <a:hlinkClick r:id="rId2"/>
              </a:rPr>
              <a:t>Lukija/</a:t>
            </a:r>
            <a:r>
              <a:rPr lang="fi-FI" err="1">
                <a:ea typeface="+mn-lt"/>
                <a:cs typeface="+mn-lt"/>
                <a:hlinkClick r:id="rId2"/>
              </a:rPr>
              <a:t>Narrator</a:t>
            </a:r>
            <a:r>
              <a:rPr lang="fi-FI">
                <a:ea typeface="+mn-lt"/>
                <a:cs typeface="+mn-lt"/>
              </a:rPr>
              <a:t> </a:t>
            </a:r>
            <a:r>
              <a:rPr lang="fi-FI"/>
              <a:t>Windows 10:n sisäänrakennettu </a:t>
            </a:r>
            <a:br>
              <a:rPr lang="fi-FI"/>
            </a:br>
            <a:r>
              <a:rPr lang="fi-FI"/>
              <a:t>-ruudunlukuohjelma</a:t>
            </a:r>
          </a:p>
          <a:p>
            <a:r>
              <a:rPr lang="fi-FI">
                <a:cs typeface="Calibri"/>
                <a:hlinkClick r:id="rId3"/>
              </a:rPr>
              <a:t>NVDA-ruudunlukuohjelma</a:t>
            </a:r>
            <a:endParaRPr lang="fi-FI"/>
          </a:p>
          <a:p>
            <a:pPr lvl="1" indent="-342900"/>
            <a:r>
              <a:rPr lang="fi-FI">
                <a:cs typeface="Calibri"/>
                <a:hlinkClick r:id="rId4"/>
              </a:rPr>
              <a:t>NVDA-näppäinkomennot</a:t>
            </a:r>
            <a:endParaRPr lang="fi-FI">
              <a:cs typeface="Calibri"/>
            </a:endParaRPr>
          </a:p>
          <a:p>
            <a:r>
              <a:rPr lang="fi-FI" err="1">
                <a:hlinkClick r:id="rId5"/>
              </a:rPr>
              <a:t>ReadSpeaker</a:t>
            </a:r>
            <a:r>
              <a:rPr lang="fi-FI"/>
              <a:t> - maksullinen sovellus, muuttaa puheen tekstiksi. </a:t>
            </a:r>
            <a:br>
              <a:rPr lang="fi-FI"/>
            </a:br>
            <a:r>
              <a:rPr lang="fi-FI"/>
              <a:t>On mahdollista tuoda osaksi verkkopalvelua.</a:t>
            </a:r>
            <a:endParaRPr lang="fi-FI">
              <a:cs typeface="Calibri"/>
            </a:endParaRPr>
          </a:p>
          <a:p>
            <a:r>
              <a:rPr lang="fi-FI">
                <a:hlinkClick r:id="rId6"/>
              </a:rPr>
              <a:t>Live </a:t>
            </a:r>
            <a:r>
              <a:rPr lang="fi-FI" err="1">
                <a:hlinkClick r:id="rId6"/>
              </a:rPr>
              <a:t>Caption</a:t>
            </a:r>
            <a:r>
              <a:rPr lang="fi-FI">
                <a:hlinkClick r:id="rId6"/>
              </a:rPr>
              <a:t> </a:t>
            </a:r>
            <a:r>
              <a:rPr lang="fi-FI"/>
              <a:t>-sovellus muuttaa puheen tekstiksi (IOS ja Android)</a:t>
            </a:r>
          </a:p>
          <a:p>
            <a:r>
              <a:rPr lang="fi-FI">
                <a:hlinkClick r:id="rId7"/>
              </a:rPr>
              <a:t>Voice </a:t>
            </a:r>
            <a:r>
              <a:rPr lang="fi-FI" err="1">
                <a:hlinkClick r:id="rId7"/>
              </a:rPr>
              <a:t>Over</a:t>
            </a:r>
            <a:r>
              <a:rPr lang="fi-FI"/>
              <a:t> -sovellus muuttaa tekstin puheeksi (IOS) </a:t>
            </a:r>
          </a:p>
          <a:p>
            <a:r>
              <a:rPr lang="fi-FI">
                <a:hlinkClick r:id="rId8"/>
              </a:rPr>
              <a:t>Google Kääntäjä </a:t>
            </a:r>
            <a:r>
              <a:rPr lang="fi-FI"/>
              <a:t>-sovellus kääntää tekstit toiselle kielelle</a:t>
            </a:r>
          </a:p>
        </p:txBody>
      </p:sp>
    </p:spTree>
    <p:extLst>
      <p:ext uri="{BB962C8B-B14F-4D97-AF65-F5344CB8AC3E}">
        <p14:creationId xmlns:p14="http://schemas.microsoft.com/office/powerpoint/2010/main" val="10227945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615AEDE-9751-476D-A032-A42B8FABF4D6}"/>
              </a:ext>
            </a:extLst>
          </p:cNvPr>
          <p:cNvSpPr>
            <a:spLocks noGrp="1"/>
          </p:cNvSpPr>
          <p:nvPr>
            <p:ph type="title"/>
          </p:nvPr>
        </p:nvSpPr>
        <p:spPr/>
        <p:txBody>
          <a:bodyPr/>
          <a:lstStyle/>
          <a:p>
            <a:r>
              <a:rPr lang="fi-FI"/>
              <a:t>Ota käyttöön seuraavat "saavutettavuussäännöt”</a:t>
            </a:r>
          </a:p>
        </p:txBody>
      </p:sp>
      <p:sp>
        <p:nvSpPr>
          <p:cNvPr id="3" name="Tekstin paikkamerkki 2">
            <a:extLst>
              <a:ext uri="{FF2B5EF4-FFF2-40B4-BE49-F238E27FC236}">
                <a16:creationId xmlns:a16="http://schemas.microsoft.com/office/drawing/2014/main" id="{39A8CE58-791C-49D3-BA5A-6E52A1AC9AED}"/>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20262989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902F-002B-4DBF-B343-83500A46061D}"/>
              </a:ext>
            </a:extLst>
          </p:cNvPr>
          <p:cNvSpPr>
            <a:spLocks noGrp="1"/>
          </p:cNvSpPr>
          <p:nvPr>
            <p:ph type="title"/>
          </p:nvPr>
        </p:nvSpPr>
        <p:spPr/>
        <p:txBody>
          <a:bodyPr/>
          <a:lstStyle/>
          <a:p>
            <a:r>
              <a:rPr lang="fi-FI"/>
              <a:t>Muistilista: suunnittelu </a:t>
            </a:r>
          </a:p>
        </p:txBody>
      </p:sp>
      <p:sp>
        <p:nvSpPr>
          <p:cNvPr id="8" name="Text Placeholder 7">
            <a:extLst>
              <a:ext uri="{FF2B5EF4-FFF2-40B4-BE49-F238E27FC236}">
                <a16:creationId xmlns:a16="http://schemas.microsoft.com/office/drawing/2014/main" id="{9F89E5F7-B658-4A6D-9C32-121858E0DD43}"/>
              </a:ext>
            </a:extLst>
          </p:cNvPr>
          <p:cNvSpPr>
            <a:spLocks noGrp="1"/>
          </p:cNvSpPr>
          <p:nvPr>
            <p:ph type="body" sz="quarter" idx="13"/>
          </p:nvPr>
        </p:nvSpPr>
        <p:spPr>
          <a:xfrm>
            <a:off x="834441" y="2032920"/>
            <a:ext cx="10515600" cy="4119562"/>
          </a:xfrm>
        </p:spPr>
        <p:txBody>
          <a:bodyPr vert="horz" lIns="91440" tIns="45720" rIns="91440" bIns="45720" rtlCol="0" anchor="t">
            <a:normAutofit lnSpcReduction="10000"/>
          </a:bodyPr>
          <a:lstStyle/>
          <a:p>
            <a:r>
              <a:rPr lang="fi-FI">
                <a:cs typeface="Calibri"/>
              </a:rPr>
              <a:t>Ota saavutettavuus huomioon jo verkkokurssin suunnittelussa </a:t>
            </a:r>
            <a:endParaRPr lang="fi-FI">
              <a:ea typeface="+mn-lt"/>
              <a:cs typeface="+mn-lt"/>
            </a:endParaRPr>
          </a:p>
          <a:p>
            <a:r>
              <a:rPr lang="fi-FI">
                <a:cs typeface="Calibri"/>
              </a:rPr>
              <a:t>Toteuta verkkokurssit saavutettavuutta tukevalla pedagogiikalla ja teknologialla </a:t>
            </a:r>
            <a:endParaRPr lang="fi-FI">
              <a:ea typeface="+mn-lt"/>
              <a:cs typeface="+mn-lt"/>
            </a:endParaRPr>
          </a:p>
          <a:p>
            <a:r>
              <a:rPr lang="fi-FI">
                <a:cs typeface="Calibri"/>
              </a:rPr>
              <a:t>Valitse työkalut ja oppimisympäristöt, jotka tukevat saavutettavaa sisällöntuotantoa (tarkista saavutettavuusseloste) </a:t>
            </a:r>
            <a:endParaRPr lang="fi-FI">
              <a:ea typeface="+mn-lt"/>
              <a:cs typeface="+mn-lt"/>
            </a:endParaRPr>
          </a:p>
          <a:p>
            <a:r>
              <a:rPr lang="fi-FI">
                <a:cs typeface="Calibri"/>
              </a:rPr>
              <a:t>Varmista, että verkkokurssi on helposti löydettävissä </a:t>
            </a:r>
            <a:endParaRPr lang="fi-FI">
              <a:ea typeface="+mn-lt"/>
              <a:cs typeface="+mn-lt"/>
            </a:endParaRPr>
          </a:p>
          <a:p>
            <a:r>
              <a:rPr lang="fi-FI">
                <a:cs typeface="Calibri"/>
              </a:rPr>
              <a:t>Jaa opiskelijoille tietoja erilaisten avustavien teknologian mahdollisuuksista </a:t>
            </a:r>
            <a:endParaRPr lang="fi-FI">
              <a:ea typeface="+mn-lt"/>
              <a:cs typeface="+mn-lt"/>
            </a:endParaRPr>
          </a:p>
          <a:p>
            <a:r>
              <a:rPr lang="fi-FI">
                <a:cs typeface="Calibri"/>
              </a:rPr>
              <a:t>Tuota sisältöjä eri muodoissa, jos mahdollista</a:t>
            </a:r>
            <a:endParaRPr lang="fi-FI">
              <a:ea typeface="+mn-lt"/>
              <a:cs typeface="+mn-lt"/>
            </a:endParaRPr>
          </a:p>
          <a:p>
            <a:endParaRPr lang="fi-FI">
              <a:cs typeface="Calibri"/>
            </a:endParaRPr>
          </a:p>
        </p:txBody>
      </p:sp>
    </p:spTree>
    <p:extLst>
      <p:ext uri="{BB962C8B-B14F-4D97-AF65-F5344CB8AC3E}">
        <p14:creationId xmlns:p14="http://schemas.microsoft.com/office/powerpoint/2010/main" val="2422540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69D25D-63CF-4E91-A85B-ADB84DBC81A2}"/>
              </a:ext>
            </a:extLst>
          </p:cNvPr>
          <p:cNvSpPr>
            <a:spLocks noGrp="1"/>
          </p:cNvSpPr>
          <p:nvPr>
            <p:ph type="title"/>
          </p:nvPr>
        </p:nvSpPr>
        <p:spPr/>
        <p:txBody>
          <a:bodyPr/>
          <a:lstStyle/>
          <a:p>
            <a:r>
              <a:rPr lang="fi-FI"/>
              <a:t>Saavutettavuuden merkitys</a:t>
            </a:r>
          </a:p>
        </p:txBody>
      </p:sp>
      <p:sp>
        <p:nvSpPr>
          <p:cNvPr id="3" name="Tekstin paikkamerkki 2">
            <a:extLst>
              <a:ext uri="{FF2B5EF4-FFF2-40B4-BE49-F238E27FC236}">
                <a16:creationId xmlns:a16="http://schemas.microsoft.com/office/drawing/2014/main" id="{BC74C4FB-5674-4F26-BB22-39EE52C74318}"/>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14733176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902F-002B-4DBF-B343-83500A46061D}"/>
              </a:ext>
            </a:extLst>
          </p:cNvPr>
          <p:cNvSpPr>
            <a:spLocks noGrp="1"/>
          </p:cNvSpPr>
          <p:nvPr>
            <p:ph type="title"/>
          </p:nvPr>
        </p:nvSpPr>
        <p:spPr/>
        <p:txBody>
          <a:bodyPr/>
          <a:lstStyle/>
          <a:p>
            <a:r>
              <a:rPr lang="fi-FI"/>
              <a:t>Muistilista: tuotanto</a:t>
            </a:r>
          </a:p>
        </p:txBody>
      </p:sp>
      <p:sp>
        <p:nvSpPr>
          <p:cNvPr id="7" name="Text Placeholder 6">
            <a:extLst>
              <a:ext uri="{FF2B5EF4-FFF2-40B4-BE49-F238E27FC236}">
                <a16:creationId xmlns:a16="http://schemas.microsoft.com/office/drawing/2014/main" id="{269F5B90-8C8B-4520-9B6A-A6F811F8A30C}"/>
              </a:ext>
            </a:extLst>
          </p:cNvPr>
          <p:cNvSpPr>
            <a:spLocks noGrp="1"/>
          </p:cNvSpPr>
          <p:nvPr>
            <p:ph type="body" sz="quarter" idx="13"/>
          </p:nvPr>
        </p:nvSpPr>
        <p:spPr>
          <a:xfrm>
            <a:off x="930503" y="2057174"/>
            <a:ext cx="10515600" cy="4119562"/>
          </a:xfrm>
        </p:spPr>
        <p:txBody>
          <a:bodyPr vert="horz" lIns="91440" tIns="45720" rIns="91440" bIns="45720" rtlCol="0" anchor="t">
            <a:normAutofit fontScale="92500"/>
          </a:bodyPr>
          <a:lstStyle/>
          <a:p>
            <a:r>
              <a:rPr lang="fi-FI">
                <a:cs typeface="Calibri"/>
              </a:rPr>
              <a:t>Varmista materiaalien saavutettavauus - myös vanhojen</a:t>
            </a:r>
            <a:endParaRPr lang="en-US">
              <a:ea typeface="+mn-lt"/>
              <a:cs typeface="+mn-lt"/>
            </a:endParaRPr>
          </a:p>
          <a:p>
            <a:r>
              <a:rPr lang="fi-FI">
                <a:cs typeface="Calibri"/>
              </a:rPr>
              <a:t>Merkitse ei-saavutettava materiaali </a:t>
            </a:r>
            <a:endParaRPr lang="fi-FI">
              <a:ea typeface="+mn-lt"/>
              <a:cs typeface="+mn-lt"/>
            </a:endParaRPr>
          </a:p>
          <a:p>
            <a:r>
              <a:rPr lang="fi-FI">
                <a:cs typeface="Calibri"/>
              </a:rPr>
              <a:t>Jos aiot jakaa pdf-tiedostoja, mieti olisiko www-sivu parempi vaihtoehto </a:t>
            </a:r>
            <a:endParaRPr lang="fi-FI">
              <a:ea typeface="+mn-lt"/>
              <a:cs typeface="+mn-lt"/>
            </a:endParaRPr>
          </a:p>
          <a:p>
            <a:r>
              <a:rPr lang="fi-FI">
                <a:cs typeface="Calibri"/>
              </a:rPr>
              <a:t>Tekstitä videot</a:t>
            </a:r>
            <a:endParaRPr lang="fi-FI">
              <a:ea typeface="+mn-lt"/>
              <a:cs typeface="+mn-lt"/>
            </a:endParaRPr>
          </a:p>
          <a:p>
            <a:r>
              <a:rPr lang="fi-FI">
                <a:cs typeface="Calibri"/>
              </a:rPr>
              <a:t>Keskity ensin rakentamaan selkeä rakenne ja sisältö ja </a:t>
            </a:r>
            <a:br>
              <a:rPr lang="fi-FI">
                <a:cs typeface="Calibri"/>
              </a:rPr>
            </a:br>
            <a:r>
              <a:rPr lang="fi-FI">
                <a:cs typeface="Calibri"/>
              </a:rPr>
              <a:t>siirry vasta sen jälkeen ulkoasun viimeistelyyn </a:t>
            </a:r>
            <a:endParaRPr lang="fi-FI">
              <a:ea typeface="+mn-lt"/>
              <a:cs typeface="+mn-lt"/>
            </a:endParaRPr>
          </a:p>
          <a:p>
            <a:r>
              <a:rPr lang="fi-FI">
                <a:cs typeface="Calibri"/>
              </a:rPr>
              <a:t>Varmista, että materiaaleilla on selkeä käyttöliittymä ja navigointi </a:t>
            </a:r>
            <a:endParaRPr lang="fi-FI">
              <a:ea typeface="+mn-lt"/>
              <a:cs typeface="+mn-lt"/>
            </a:endParaRPr>
          </a:p>
          <a:p>
            <a:r>
              <a:rPr lang="fi-FI">
                <a:cs typeface="Calibri"/>
              </a:rPr>
              <a:t>Jos mahdollista, hyödynnä erilaisia saavutettavuuden tarkistustyökaluja</a:t>
            </a:r>
            <a:endParaRPr lang="fi-FI">
              <a:ea typeface="+mn-lt"/>
              <a:cs typeface="+mn-lt"/>
            </a:endParaRPr>
          </a:p>
        </p:txBody>
      </p:sp>
    </p:spTree>
    <p:extLst>
      <p:ext uri="{BB962C8B-B14F-4D97-AF65-F5344CB8AC3E}">
        <p14:creationId xmlns:p14="http://schemas.microsoft.com/office/powerpoint/2010/main" val="410373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7BE9-1E7C-4642-AF57-127C2CC53C2B}"/>
              </a:ext>
            </a:extLst>
          </p:cNvPr>
          <p:cNvSpPr>
            <a:spLocks noGrp="1"/>
          </p:cNvSpPr>
          <p:nvPr>
            <p:ph type="title"/>
          </p:nvPr>
        </p:nvSpPr>
        <p:spPr/>
        <p:txBody>
          <a:bodyPr/>
          <a:lstStyle/>
          <a:p>
            <a:r>
              <a:rPr lang="fi-FI">
                <a:cs typeface="Calibri Light"/>
              </a:rPr>
              <a:t>Muistilista: muotoilu</a:t>
            </a:r>
            <a:endParaRPr lang="fi-FI"/>
          </a:p>
        </p:txBody>
      </p:sp>
      <p:sp>
        <p:nvSpPr>
          <p:cNvPr id="3" name="Text Placeholder 2">
            <a:extLst>
              <a:ext uri="{FF2B5EF4-FFF2-40B4-BE49-F238E27FC236}">
                <a16:creationId xmlns:a16="http://schemas.microsoft.com/office/drawing/2014/main" id="{59772008-2566-4FB3-99BC-60F32DD78770}"/>
              </a:ext>
            </a:extLst>
          </p:cNvPr>
          <p:cNvSpPr>
            <a:spLocks noGrp="1"/>
          </p:cNvSpPr>
          <p:nvPr>
            <p:ph type="body" sz="quarter" idx="13"/>
          </p:nvPr>
        </p:nvSpPr>
        <p:spPr/>
        <p:txBody>
          <a:bodyPr vert="horz" lIns="91440" tIns="45720" rIns="91440" bIns="45720" rtlCol="0" anchor="t">
            <a:normAutofit/>
          </a:bodyPr>
          <a:lstStyle/>
          <a:p>
            <a:r>
              <a:rPr lang="fi-FI">
                <a:ea typeface="+mn-lt"/>
                <a:cs typeface="+mn-lt"/>
              </a:rPr>
              <a:t>Käytä ohjelman/palvelun sisäänrakennettuja tyylejä </a:t>
            </a:r>
            <a:br>
              <a:rPr lang="fi-FI">
                <a:ea typeface="+mn-lt"/>
                <a:cs typeface="+mn-lt"/>
              </a:rPr>
            </a:br>
            <a:r>
              <a:rPr lang="fi-FI">
                <a:ea typeface="+mn-lt"/>
                <a:cs typeface="+mn-lt"/>
              </a:rPr>
              <a:t>(otsikko, kappale, luettelo jne.)</a:t>
            </a:r>
          </a:p>
          <a:p>
            <a:r>
              <a:rPr lang="fi-FI">
                <a:ea typeface="+mn-lt"/>
                <a:cs typeface="+mn-lt"/>
              </a:rPr>
              <a:t>Älä käytä vaikeasti luettavia fontteja </a:t>
            </a:r>
          </a:p>
          <a:p>
            <a:r>
              <a:rPr lang="fi-FI">
                <a:ea typeface="+mn-lt"/>
                <a:cs typeface="+mn-lt"/>
              </a:rPr>
              <a:t>Muotoile maltillisesti </a:t>
            </a:r>
            <a:endParaRPr lang="fi-FI"/>
          </a:p>
          <a:p>
            <a:r>
              <a:rPr lang="fi-FI">
                <a:ea typeface="+mn-lt"/>
                <a:cs typeface="+mn-lt"/>
              </a:rPr>
              <a:t>Anna linkeille kuvaavat nimet </a:t>
            </a:r>
            <a:endParaRPr lang="fi-FI"/>
          </a:p>
          <a:p>
            <a:r>
              <a:rPr lang="fi-FI">
                <a:ea typeface="+mn-lt"/>
                <a:cs typeface="+mn-lt"/>
              </a:rPr>
              <a:t>Luo säännöllisiä taulukoita ja lisää niille vaihtoehtoiset tekstit </a:t>
            </a:r>
          </a:p>
          <a:p>
            <a:r>
              <a:rPr lang="fi-FI">
                <a:ea typeface="+mn-lt"/>
                <a:cs typeface="+mn-lt"/>
              </a:rPr>
              <a:t>Käytä värejä varovaisesti </a:t>
            </a:r>
            <a:endParaRPr lang="fi-FI">
              <a:cs typeface="Calibri" panose="020F0502020204030204"/>
            </a:endParaRPr>
          </a:p>
          <a:p>
            <a:r>
              <a:rPr lang="fi-FI">
                <a:ea typeface="+mn-lt"/>
                <a:cs typeface="+mn-lt"/>
              </a:rPr>
              <a:t>Täytä materiaalin metatiedot </a:t>
            </a:r>
            <a:endParaRPr lang="fi-FI"/>
          </a:p>
        </p:txBody>
      </p:sp>
    </p:spTree>
    <p:extLst>
      <p:ext uri="{BB962C8B-B14F-4D97-AF65-F5344CB8AC3E}">
        <p14:creationId xmlns:p14="http://schemas.microsoft.com/office/powerpoint/2010/main" val="195560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72B81EC7-812B-43AF-95D2-1B20C0A5DF4C}"/>
              </a:ext>
            </a:extLst>
          </p:cNvPr>
          <p:cNvSpPr>
            <a:spLocks noGrp="1"/>
          </p:cNvSpPr>
          <p:nvPr>
            <p:ph type="title"/>
          </p:nvPr>
        </p:nvSpPr>
        <p:spPr/>
        <p:txBody>
          <a:bodyPr/>
          <a:lstStyle/>
          <a:p>
            <a:r>
              <a:rPr lang="fi-FI"/>
              <a:t>Kysely: mitkä teemoista ovat sinulle työssäsi tärkeimpiä?</a:t>
            </a:r>
          </a:p>
        </p:txBody>
      </p:sp>
      <p:sp>
        <p:nvSpPr>
          <p:cNvPr id="5" name="Tekstin paikkamerkki 4">
            <a:extLst>
              <a:ext uri="{FF2B5EF4-FFF2-40B4-BE49-F238E27FC236}">
                <a16:creationId xmlns:a16="http://schemas.microsoft.com/office/drawing/2014/main" id="{997B26C7-C3EC-487C-A35B-F65AAE835707}"/>
              </a:ext>
            </a:extLst>
          </p:cNvPr>
          <p:cNvSpPr>
            <a:spLocks noGrp="1"/>
          </p:cNvSpPr>
          <p:nvPr>
            <p:ph type="body" idx="1"/>
          </p:nvPr>
        </p:nvSpPr>
        <p:spPr/>
        <p:txBody>
          <a:bodyPr/>
          <a:lstStyle/>
          <a:p>
            <a:r>
              <a:rPr lang="fi-FI"/>
              <a:t>https://www.menti.com/5z68tbjzvm</a:t>
            </a:r>
          </a:p>
        </p:txBody>
      </p:sp>
    </p:spTree>
    <p:extLst>
      <p:ext uri="{BB962C8B-B14F-4D97-AF65-F5344CB8AC3E}">
        <p14:creationId xmlns:p14="http://schemas.microsoft.com/office/powerpoint/2010/main" val="28928826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7AF3936-6A8B-42BF-A86E-697D81541856}"/>
              </a:ext>
            </a:extLst>
          </p:cNvPr>
          <p:cNvSpPr>
            <a:spLocks noGrp="1"/>
          </p:cNvSpPr>
          <p:nvPr>
            <p:ph type="title"/>
          </p:nvPr>
        </p:nvSpPr>
        <p:spPr/>
        <p:txBody>
          <a:bodyPr/>
          <a:lstStyle/>
          <a:p>
            <a:r>
              <a:rPr lang="fi-FI"/>
              <a:t>Lisätiedot</a:t>
            </a:r>
          </a:p>
        </p:txBody>
      </p:sp>
      <p:sp>
        <p:nvSpPr>
          <p:cNvPr id="3" name="Sisällön paikkamerkki 2">
            <a:extLst>
              <a:ext uri="{FF2B5EF4-FFF2-40B4-BE49-F238E27FC236}">
                <a16:creationId xmlns:a16="http://schemas.microsoft.com/office/drawing/2014/main" id="{8B208469-CE30-4577-9A85-5B9F8DE4B008}"/>
              </a:ext>
            </a:extLst>
          </p:cNvPr>
          <p:cNvSpPr>
            <a:spLocks noGrp="1"/>
          </p:cNvSpPr>
          <p:nvPr>
            <p:ph idx="1"/>
          </p:nvPr>
        </p:nvSpPr>
        <p:spPr/>
        <p:txBody>
          <a:bodyPr vert="horz" lIns="91440" tIns="45720" rIns="91440" bIns="45720" rtlCol="0" anchor="t">
            <a:normAutofit fontScale="92500" lnSpcReduction="10000"/>
          </a:bodyPr>
          <a:lstStyle/>
          <a:p>
            <a:r>
              <a:rPr lang="fi-FI"/>
              <a:t>Ohjeistavan ja valvovan viranomaisen sivusto: </a:t>
            </a:r>
            <a:r>
              <a:rPr lang="fi-FI" err="1">
                <a:hlinkClick r:id="rId3"/>
              </a:rPr>
              <a:t>Avi</a:t>
            </a:r>
            <a:endParaRPr lang="fi-FI"/>
          </a:p>
          <a:p>
            <a:r>
              <a:rPr lang="fi-FI"/>
              <a:t>Kehitysvammaliiton ohjeistussivusto: </a:t>
            </a:r>
            <a:r>
              <a:rPr lang="fi-FI">
                <a:hlinkClick r:id="rId4"/>
              </a:rPr>
              <a:t>Papunet</a:t>
            </a:r>
            <a:endParaRPr lang="fi-FI">
              <a:cs typeface="Calibri"/>
              <a:hlinkClick r:id="rId4"/>
            </a:endParaRPr>
          </a:p>
          <a:p>
            <a:r>
              <a:rPr lang="fi-FI"/>
              <a:t>Saavutettavan julkaisemisen asiantuntijan sivusto: </a:t>
            </a:r>
            <a:r>
              <a:rPr lang="fi-FI" err="1">
                <a:hlinkClick r:id="rId5"/>
              </a:rPr>
              <a:t>Celia</a:t>
            </a:r>
            <a:endParaRPr lang="fi-FI"/>
          </a:p>
          <a:p>
            <a:r>
              <a:rPr lang="fi-FI"/>
              <a:t>Saavutettavuusvaatimukset: </a:t>
            </a:r>
            <a:r>
              <a:rPr lang="fi-FI">
                <a:hlinkClick r:id="rId6"/>
              </a:rPr>
              <a:t>WCAG 2.1: lain vaatimukset</a:t>
            </a:r>
            <a:endParaRPr lang="fi-FI"/>
          </a:p>
          <a:p>
            <a:r>
              <a:rPr lang="fi-FI"/>
              <a:t>Selkokeskuksen selkomittari: </a:t>
            </a:r>
            <a:r>
              <a:rPr lang="fi-FI">
                <a:hlinkClick r:id="rId7"/>
              </a:rPr>
              <a:t>Selkokeskus</a:t>
            </a:r>
            <a:endParaRPr lang="fi-FI"/>
          </a:p>
          <a:p>
            <a:r>
              <a:rPr lang="fi-FI"/>
              <a:t>Korkeakoulutuksen kehittämishankkeet webinaarit: </a:t>
            </a:r>
            <a:r>
              <a:rPr lang="fi-FI">
                <a:hlinkClick r:id="rId8"/>
              </a:rPr>
              <a:t>Digicampus</a:t>
            </a:r>
            <a:endParaRPr lang="fi-FI"/>
          </a:p>
          <a:p>
            <a:r>
              <a:rPr lang="fi-FI"/>
              <a:t>UDL </a:t>
            </a:r>
            <a:r>
              <a:rPr lang="fi-FI" err="1"/>
              <a:t>Guidelines</a:t>
            </a:r>
            <a:r>
              <a:rPr lang="fi-FI"/>
              <a:t>: </a:t>
            </a:r>
            <a:r>
              <a:rPr lang="fi-FI">
                <a:hlinkClick r:id="rId9"/>
              </a:rPr>
              <a:t>CAST</a:t>
            </a:r>
            <a:endParaRPr lang="fi-FI"/>
          </a:p>
          <a:p>
            <a:r>
              <a:rPr lang="fi-FI"/>
              <a:t>Acrobat PRO: </a:t>
            </a:r>
            <a:r>
              <a:rPr lang="fi-FI" u="sng">
                <a:hlinkClick r:id="rId10"/>
              </a:rPr>
              <a:t>Esteettömien PDF-tiedostojen luominen ja esteettömyyden tarkistaminen</a:t>
            </a:r>
            <a:endParaRPr lang="fi-FI"/>
          </a:p>
          <a:p>
            <a:r>
              <a:rPr lang="fi-FI"/>
              <a:t>Microsoft: </a:t>
            </a:r>
            <a:r>
              <a:rPr lang="fi-FI">
                <a:hlinkClick r:id="rId11"/>
              </a:rPr>
              <a:t>Learning Tools</a:t>
            </a:r>
            <a:endParaRPr lang="fi-FI"/>
          </a:p>
        </p:txBody>
      </p:sp>
    </p:spTree>
    <p:extLst>
      <p:ext uri="{BB962C8B-B14F-4D97-AF65-F5344CB8AC3E}">
        <p14:creationId xmlns:p14="http://schemas.microsoft.com/office/powerpoint/2010/main" val="424227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4E84B93-505D-4A11-B94E-D26D5276C1EE}"/>
              </a:ext>
            </a:extLst>
          </p:cNvPr>
          <p:cNvSpPr>
            <a:spLocks noGrp="1"/>
          </p:cNvSpPr>
          <p:nvPr>
            <p:ph type="title"/>
          </p:nvPr>
        </p:nvSpPr>
        <p:spPr/>
        <p:txBody>
          <a:bodyPr>
            <a:normAutofit/>
          </a:bodyPr>
          <a:lstStyle/>
          <a:p>
            <a:r>
              <a:rPr lang="fi-FI"/>
              <a:t>Saavutettavuus on tekniikkaa, helppokäyttöisyyttä ja ymmärrettävyyttä</a:t>
            </a:r>
          </a:p>
        </p:txBody>
      </p:sp>
      <p:sp>
        <p:nvSpPr>
          <p:cNvPr id="5" name="Sisällön paikkamerkki 4">
            <a:extLst>
              <a:ext uri="{FF2B5EF4-FFF2-40B4-BE49-F238E27FC236}">
                <a16:creationId xmlns:a16="http://schemas.microsoft.com/office/drawing/2014/main" id="{19A2D495-EF0B-4428-B19D-FB83AB67C207}"/>
              </a:ext>
            </a:extLst>
          </p:cNvPr>
          <p:cNvSpPr>
            <a:spLocks noGrp="1"/>
          </p:cNvSpPr>
          <p:nvPr>
            <p:ph idx="1"/>
          </p:nvPr>
        </p:nvSpPr>
        <p:spPr>
          <a:xfrm>
            <a:off x="838200" y="1825625"/>
            <a:ext cx="10848975" cy="4351338"/>
          </a:xfrm>
        </p:spPr>
        <p:txBody>
          <a:bodyPr vert="horz" lIns="91440" tIns="45720" rIns="91440" bIns="45720" rtlCol="0" anchor="t">
            <a:normAutofit fontScale="92500" lnSpcReduction="20000"/>
          </a:bodyPr>
          <a:lstStyle/>
          <a:p>
            <a:r>
              <a:rPr lang="fi-FI"/>
              <a:t>Termit</a:t>
            </a:r>
          </a:p>
          <a:p>
            <a:pPr lvl="1"/>
            <a:r>
              <a:rPr lang="fi-FI"/>
              <a:t>Esteettömyys </a:t>
            </a:r>
            <a:r>
              <a:rPr lang="fi-FI">
                <a:sym typeface="Wingdings" panose="05000000000000000000" pitchFamily="2" charset="2"/>
              </a:rPr>
              <a:t>  esim. rakennusten helppokulkuisuudesta </a:t>
            </a:r>
          </a:p>
          <a:p>
            <a:pPr lvl="1"/>
            <a:r>
              <a:rPr lang="fi-FI"/>
              <a:t>Saavutettavuus </a:t>
            </a:r>
            <a:r>
              <a:rPr lang="fi-FI">
                <a:sym typeface="Wingdings" panose="05000000000000000000" pitchFamily="2" charset="2"/>
              </a:rPr>
              <a:t> esteettömyys digitaalisessa maailmassa, </a:t>
            </a:r>
            <a:br>
              <a:rPr lang="fi-FI">
                <a:sym typeface="Wingdings" panose="05000000000000000000" pitchFamily="2" charset="2"/>
              </a:rPr>
            </a:br>
            <a:r>
              <a:rPr lang="fi-FI">
                <a:sym typeface="Wingdings" panose="05000000000000000000" pitchFamily="2" charset="2"/>
              </a:rPr>
              <a:t>esim. verkkopalvelut, dokumentit</a:t>
            </a:r>
            <a:endParaRPr lang="fi-FI"/>
          </a:p>
          <a:p>
            <a:pPr lvl="1"/>
            <a:r>
              <a:rPr lang="fi-FI"/>
              <a:t>Käytettävyys </a:t>
            </a:r>
            <a:r>
              <a:rPr lang="fi-FI">
                <a:sym typeface="Wingdings" panose="05000000000000000000" pitchFamily="2" charset="2"/>
              </a:rPr>
              <a:t> verkkopalvelun toimintojen käyttö (helppo, tehokasta </a:t>
            </a:r>
            <a:r>
              <a:rPr lang="fi-FI" err="1">
                <a:sym typeface="Wingdings" panose="05000000000000000000" pitchFamily="2" charset="2"/>
              </a:rPr>
              <a:t>jne</a:t>
            </a:r>
            <a:r>
              <a:rPr lang="fi-FI">
                <a:sym typeface="Wingdings" panose="05000000000000000000" pitchFamily="2" charset="2"/>
              </a:rPr>
              <a:t>). </a:t>
            </a:r>
            <a:br>
              <a:rPr lang="fi-FI">
                <a:sym typeface="Wingdings" panose="05000000000000000000" pitchFamily="2" charset="2"/>
              </a:rPr>
            </a:br>
            <a:r>
              <a:rPr lang="fi-FI">
                <a:sym typeface="Wingdings" panose="05000000000000000000" pitchFamily="2" charset="2"/>
              </a:rPr>
              <a:t>Käytettävyys ja saavutettavuus edustavat käyttäjäkeskeistä suunnittelua</a:t>
            </a:r>
            <a:endParaRPr lang="fi-FI">
              <a:cs typeface="Calibri" panose="020F0502020204030204"/>
            </a:endParaRPr>
          </a:p>
          <a:p>
            <a:pPr lvl="1"/>
            <a:r>
              <a:rPr lang="fi-FI">
                <a:sym typeface="Wingdings" panose="05000000000000000000" pitchFamily="2" charset="2"/>
              </a:rPr>
              <a:t>Helppokäyttöisyys</a:t>
            </a:r>
            <a:r>
              <a:rPr lang="fi-FI">
                <a:ea typeface="+mn-lt"/>
                <a:cs typeface="+mn-lt"/>
                <a:sym typeface="Wingdings" panose="05000000000000000000" pitchFamily="2" charset="2"/>
              </a:rPr>
              <a:t> </a:t>
            </a:r>
            <a:r>
              <a:rPr lang="fi-FI">
                <a:sym typeface="Wingdings" panose="05000000000000000000" pitchFamily="2" charset="2"/>
              </a:rPr>
              <a:t> mm. Microsoftin käyttämä termi digitaaliselle saavutettavuudelle </a:t>
            </a:r>
            <a:endParaRPr lang="fi-FI">
              <a:cs typeface="Calibri"/>
            </a:endParaRPr>
          </a:p>
          <a:p>
            <a:r>
              <a:rPr lang="fi-FI"/>
              <a:t>Mahdollisimman moni erilainen ihminen voi käyttää verkkopalveluja mahdollisimman helposti. </a:t>
            </a:r>
          </a:p>
          <a:p>
            <a:r>
              <a:rPr lang="fi-FI"/>
              <a:t>Saavutettavan verkkopalvelun kolme osa-aluetta:</a:t>
            </a:r>
          </a:p>
          <a:p>
            <a:pPr lvl="1"/>
            <a:r>
              <a:rPr lang="fi-FI"/>
              <a:t>Tekninen toteutus</a:t>
            </a:r>
          </a:p>
          <a:p>
            <a:pPr lvl="1"/>
            <a:r>
              <a:rPr lang="fi-FI"/>
              <a:t>Selkeä käyttöliittymä</a:t>
            </a:r>
          </a:p>
          <a:p>
            <a:pPr lvl="1"/>
            <a:r>
              <a:rPr lang="fi-FI"/>
              <a:t>Ymmärrettävä sisältö</a:t>
            </a:r>
          </a:p>
        </p:txBody>
      </p:sp>
    </p:spTree>
    <p:extLst>
      <p:ext uri="{BB962C8B-B14F-4D97-AF65-F5344CB8AC3E}">
        <p14:creationId xmlns:p14="http://schemas.microsoft.com/office/powerpoint/2010/main" val="303224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FCA7F-9625-4F8A-BE4D-05AE7ED53D06}"/>
              </a:ext>
            </a:extLst>
          </p:cNvPr>
          <p:cNvSpPr>
            <a:spLocks noGrp="1"/>
          </p:cNvSpPr>
          <p:nvPr>
            <p:ph type="title"/>
          </p:nvPr>
        </p:nvSpPr>
        <p:spPr/>
        <p:txBody>
          <a:bodyPr/>
          <a:lstStyle/>
          <a:p>
            <a:r>
              <a:rPr lang="fi-FI">
                <a:ea typeface="+mj-lt"/>
                <a:cs typeface="+mj-lt"/>
              </a:rPr>
              <a:t>Kenelle saavutettavia sivuja, dokumentteja ja sisältöjä tehdään? </a:t>
            </a:r>
            <a:endParaRPr lang="en-US">
              <a:ea typeface="+mj-lt"/>
              <a:cs typeface="+mj-lt"/>
            </a:endParaRPr>
          </a:p>
        </p:txBody>
      </p:sp>
      <p:sp>
        <p:nvSpPr>
          <p:cNvPr id="3" name="Content Placeholder 2">
            <a:extLst>
              <a:ext uri="{FF2B5EF4-FFF2-40B4-BE49-F238E27FC236}">
                <a16:creationId xmlns:a16="http://schemas.microsoft.com/office/drawing/2014/main" id="{86D0BEBC-617E-4650-8F24-E04FE5237103}"/>
              </a:ext>
            </a:extLst>
          </p:cNvPr>
          <p:cNvSpPr>
            <a:spLocks noGrp="1"/>
          </p:cNvSpPr>
          <p:nvPr>
            <p:ph idx="1"/>
          </p:nvPr>
        </p:nvSpPr>
        <p:spPr/>
        <p:txBody>
          <a:bodyPr vert="horz" lIns="91440" tIns="45720" rIns="91440" bIns="45720" rtlCol="0" anchor="t">
            <a:normAutofit fontScale="77500" lnSpcReduction="20000"/>
          </a:bodyPr>
          <a:lstStyle/>
          <a:p>
            <a:pPr>
              <a:lnSpc>
                <a:spcPct val="110000"/>
              </a:lnSpc>
            </a:pPr>
            <a:r>
              <a:rPr lang="fi-FI">
                <a:ea typeface="+mn-lt"/>
                <a:cs typeface="+mn-lt"/>
              </a:rPr>
              <a:t>Ihmisille (opiskelijat, henkilökunta, sidosryhmät) </a:t>
            </a:r>
            <a:endParaRPr lang="en-US">
              <a:ea typeface="+mn-lt"/>
              <a:cs typeface="+mn-lt"/>
            </a:endParaRPr>
          </a:p>
          <a:p>
            <a:pPr>
              <a:lnSpc>
                <a:spcPct val="110000"/>
              </a:lnSpc>
            </a:pPr>
            <a:r>
              <a:rPr lang="fi-FI">
                <a:ea typeface="+mn-lt"/>
                <a:cs typeface="+mn-lt"/>
              </a:rPr>
              <a:t>Ruudunlukijoille </a:t>
            </a:r>
          </a:p>
          <a:p>
            <a:pPr>
              <a:lnSpc>
                <a:spcPct val="110000"/>
              </a:lnSpc>
            </a:pPr>
            <a:r>
              <a:rPr lang="fi-FI">
                <a:ea typeface="+mn-lt"/>
                <a:cs typeface="+mn-lt"/>
              </a:rPr>
              <a:t>Hakukoneille</a:t>
            </a:r>
          </a:p>
          <a:p>
            <a:pPr>
              <a:lnSpc>
                <a:spcPct val="110000"/>
              </a:lnSpc>
            </a:pPr>
            <a:r>
              <a:rPr lang="fi-FI">
                <a:ea typeface="+mn-lt"/>
                <a:cs typeface="+mn-lt"/>
              </a:rPr>
              <a:t>Lainsäädännön vuoksi</a:t>
            </a:r>
            <a:br>
              <a:rPr lang="fi-FI">
                <a:ea typeface="+mn-lt"/>
                <a:cs typeface="+mn-lt"/>
              </a:rPr>
            </a:br>
            <a:endParaRPr lang="fi-FI">
              <a:ea typeface="+mn-lt"/>
              <a:cs typeface="+mn-lt"/>
            </a:endParaRPr>
          </a:p>
          <a:p>
            <a:pPr>
              <a:lnSpc>
                <a:spcPct val="110000"/>
              </a:lnSpc>
            </a:pPr>
            <a:r>
              <a:rPr lang="fi-FI">
                <a:ea typeface="+mn-lt"/>
                <a:cs typeface="+mn-lt"/>
              </a:rPr>
              <a:t>WCAG (Web Content Accessibility </a:t>
            </a:r>
            <a:r>
              <a:rPr lang="en-US">
                <a:ea typeface="+mn-lt"/>
                <a:cs typeface="+mn-lt"/>
              </a:rPr>
              <a:t>Guidelines</a:t>
            </a:r>
            <a:r>
              <a:rPr lang="fi-FI">
                <a:ea typeface="+mn-lt"/>
                <a:cs typeface="+mn-lt"/>
              </a:rPr>
              <a:t>) 2.1 A- ja AA-taso: </a:t>
            </a:r>
          </a:p>
          <a:p>
            <a:pPr lvl="1">
              <a:lnSpc>
                <a:spcPct val="110000"/>
              </a:lnSpc>
            </a:pPr>
            <a:r>
              <a:rPr lang="fi-FI" b="1">
                <a:ea typeface="+mn-lt"/>
                <a:cs typeface="+mn-lt"/>
              </a:rPr>
              <a:t>havaittava</a:t>
            </a:r>
            <a:r>
              <a:rPr lang="fi-FI">
                <a:ea typeface="+mn-lt"/>
                <a:cs typeface="+mn-lt"/>
              </a:rPr>
              <a:t> – informaatio ja käyttöliittymä esitetty tavoilla, jotka käyttäjä voi havaita </a:t>
            </a:r>
          </a:p>
          <a:p>
            <a:pPr lvl="1">
              <a:lnSpc>
                <a:spcPct val="110000"/>
              </a:lnSpc>
            </a:pPr>
            <a:r>
              <a:rPr lang="fi-FI" b="1">
                <a:ea typeface="+mn-lt"/>
                <a:cs typeface="+mn-lt"/>
              </a:rPr>
              <a:t>hallittava</a:t>
            </a:r>
            <a:r>
              <a:rPr lang="fi-FI">
                <a:ea typeface="+mn-lt"/>
                <a:cs typeface="+mn-lt"/>
              </a:rPr>
              <a:t> - käyttöliittymä ja navigointi pitää olla hallittavia eri välineillä</a:t>
            </a:r>
            <a:endParaRPr lang="en-US">
              <a:ea typeface="+mn-lt"/>
              <a:cs typeface="+mn-lt"/>
            </a:endParaRPr>
          </a:p>
          <a:p>
            <a:pPr lvl="1">
              <a:lnSpc>
                <a:spcPct val="110000"/>
              </a:lnSpc>
            </a:pPr>
            <a:r>
              <a:rPr lang="fi-FI" b="1">
                <a:ea typeface="+mn-lt"/>
                <a:cs typeface="+mn-lt"/>
              </a:rPr>
              <a:t>ymmärrettävä</a:t>
            </a:r>
            <a:r>
              <a:rPr lang="fi-FI">
                <a:ea typeface="+mn-lt"/>
                <a:cs typeface="+mn-lt"/>
              </a:rPr>
              <a:t> - sisältö ja käyttöliittymän toiminnan pitää olla ymmärrettävää </a:t>
            </a:r>
          </a:p>
          <a:p>
            <a:pPr lvl="1">
              <a:lnSpc>
                <a:spcPct val="110000"/>
              </a:lnSpc>
            </a:pPr>
            <a:r>
              <a:rPr lang="fi-FI" b="1">
                <a:ea typeface="+mn-lt"/>
                <a:cs typeface="+mn-lt"/>
              </a:rPr>
              <a:t>toimintavarma</a:t>
            </a:r>
            <a:r>
              <a:rPr lang="fi-FI">
                <a:ea typeface="+mn-lt"/>
                <a:cs typeface="+mn-lt"/>
              </a:rPr>
              <a:t> - sisältö on käytettävissä erilaisilla laitteilla (ml. avustavat teknologiat) </a:t>
            </a:r>
          </a:p>
          <a:p>
            <a:pPr marL="0" indent="0">
              <a:lnSpc>
                <a:spcPct val="110000"/>
              </a:lnSpc>
              <a:buNone/>
            </a:pPr>
            <a:r>
              <a:rPr lang="fi-FI">
                <a:ea typeface="+mn-lt"/>
                <a:cs typeface="+mn-lt"/>
                <a:hlinkClick r:id="rId3"/>
              </a:rPr>
              <a:t>Opastusvideoita WCAG-kriteereistä</a:t>
            </a:r>
            <a:endParaRPr lang="fi-FI">
              <a:ea typeface="+mn-lt"/>
              <a:cs typeface="+mn-lt"/>
            </a:endParaRPr>
          </a:p>
        </p:txBody>
      </p:sp>
    </p:spTree>
    <p:extLst>
      <p:ext uri="{BB962C8B-B14F-4D97-AF65-F5344CB8AC3E}">
        <p14:creationId xmlns:p14="http://schemas.microsoft.com/office/powerpoint/2010/main" val="294684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2A168E-6E3E-49BC-B3E3-1FF148B0F303}"/>
              </a:ext>
            </a:extLst>
          </p:cNvPr>
          <p:cNvSpPr>
            <a:spLocks noGrp="1"/>
          </p:cNvSpPr>
          <p:nvPr>
            <p:ph type="title"/>
          </p:nvPr>
        </p:nvSpPr>
        <p:spPr/>
        <p:txBody>
          <a:bodyPr/>
          <a:lstStyle/>
          <a:p>
            <a:r>
              <a:rPr lang="fi-FI">
                <a:cs typeface="Calibri"/>
              </a:rPr>
              <a:t>Saavutettavuus opetuksen suunnittelussa</a:t>
            </a:r>
          </a:p>
        </p:txBody>
      </p:sp>
      <p:sp>
        <p:nvSpPr>
          <p:cNvPr id="3" name="Tekstin paikkamerkki 2">
            <a:extLst>
              <a:ext uri="{FF2B5EF4-FFF2-40B4-BE49-F238E27FC236}">
                <a16:creationId xmlns:a16="http://schemas.microsoft.com/office/drawing/2014/main" id="{C2588FED-88D4-4F41-AE9D-7812BA3FC2C5}"/>
              </a:ext>
            </a:extLst>
          </p:cNvPr>
          <p:cNvSpPr>
            <a:spLocks noGrp="1"/>
          </p:cNvSpPr>
          <p:nvPr>
            <p:ph type="body" idx="1"/>
          </p:nvPr>
        </p:nvSpPr>
        <p:spPr/>
        <p:txBody>
          <a:bodyPr vert="horz" lIns="91440" tIns="45720" rIns="91440" bIns="45720" rtlCol="0" anchor="t">
            <a:normAutofit/>
          </a:bodyPr>
          <a:lstStyle/>
          <a:p>
            <a:r>
              <a:rPr lang="fi-FI">
                <a:cs typeface="Calibri"/>
              </a:rPr>
              <a:t>UDL; saavutettava sisältö</a:t>
            </a:r>
            <a:endParaRPr lang="fi-FI"/>
          </a:p>
        </p:txBody>
      </p:sp>
    </p:spTree>
    <p:extLst>
      <p:ext uri="{BB962C8B-B14F-4D97-AF65-F5344CB8AC3E}">
        <p14:creationId xmlns:p14="http://schemas.microsoft.com/office/powerpoint/2010/main" val="211362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38702A4-138C-482E-8C66-D7FD148DDC72}"/>
              </a:ext>
            </a:extLst>
          </p:cNvPr>
          <p:cNvSpPr>
            <a:spLocks noGrp="1"/>
          </p:cNvSpPr>
          <p:nvPr>
            <p:ph type="title"/>
          </p:nvPr>
        </p:nvSpPr>
        <p:spPr/>
        <p:txBody>
          <a:bodyPr/>
          <a:lstStyle/>
          <a:p>
            <a:r>
              <a:rPr lang="fi-FI"/>
              <a:t>Hyödynnä UDL-viitekehystä</a:t>
            </a:r>
          </a:p>
        </p:txBody>
      </p:sp>
      <p:sp>
        <p:nvSpPr>
          <p:cNvPr id="3" name="Tekstin paikkamerkki 2">
            <a:extLst>
              <a:ext uri="{FF2B5EF4-FFF2-40B4-BE49-F238E27FC236}">
                <a16:creationId xmlns:a16="http://schemas.microsoft.com/office/drawing/2014/main" id="{24F48A3A-6423-45FF-9BD9-DC3A9F381A4F}"/>
              </a:ext>
            </a:extLst>
          </p:cNvPr>
          <p:cNvSpPr>
            <a:spLocks noGrp="1"/>
          </p:cNvSpPr>
          <p:nvPr>
            <p:ph type="body" idx="1"/>
          </p:nvPr>
        </p:nvSpPr>
        <p:spPr/>
        <p:txBody>
          <a:bodyPr/>
          <a:lstStyle/>
          <a:p>
            <a:r>
              <a:rPr lang="fi-FI">
                <a:ea typeface="+mn-lt"/>
                <a:cs typeface="+mn-lt"/>
              </a:rPr>
              <a:t>UDL = Universal Design for Learning on viitekehys opetuksen suunnitteluun.</a:t>
            </a:r>
          </a:p>
        </p:txBody>
      </p:sp>
    </p:spTree>
    <p:extLst>
      <p:ext uri="{BB962C8B-B14F-4D97-AF65-F5344CB8AC3E}">
        <p14:creationId xmlns:p14="http://schemas.microsoft.com/office/powerpoint/2010/main" val="3162717227"/>
      </p:ext>
    </p:extLst>
  </p:cSld>
  <p:clrMapOvr>
    <a:masterClrMapping/>
  </p:clrMapOvr>
</p:sld>
</file>

<file path=ppt/theme/theme1.xml><?xml version="1.0" encoding="utf-8"?>
<a:theme xmlns:a="http://schemas.openxmlformats.org/drawingml/2006/main" name="avu-oy-mallipohj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vu-oy-mallipohja" id="{1FD7A00E-CDD4-477C-9236-D377A0806F13}" vid="{8B4FA4E1-4F49-4F98-AB51-96DDA41B847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avu-oy-mallipohja</Template>
  <TotalTime>0</TotalTime>
  <Words>2379</Words>
  <Application>Microsoft Office PowerPoint</Application>
  <PresentationFormat>Laajakuva</PresentationFormat>
  <Paragraphs>392</Paragraphs>
  <Slides>53</Slides>
  <Notes>22</Notes>
  <HiddenSlides>0</HiddenSlides>
  <MMClips>0</MMClips>
  <ScaleCrop>false</ScaleCrop>
  <HeadingPairs>
    <vt:vector size="8" baseType="variant">
      <vt:variant>
        <vt:lpstr>Käytetyt fontit</vt:lpstr>
      </vt:variant>
      <vt:variant>
        <vt:i4>6</vt:i4>
      </vt:variant>
      <vt:variant>
        <vt:lpstr>Teema</vt:lpstr>
      </vt:variant>
      <vt:variant>
        <vt:i4>1</vt:i4>
      </vt:variant>
      <vt:variant>
        <vt:lpstr>Upotetut OLE-palvelimet</vt:lpstr>
      </vt:variant>
      <vt:variant>
        <vt:i4>0</vt:i4>
      </vt:variant>
      <vt:variant>
        <vt:lpstr>Dian otsikot</vt:lpstr>
      </vt:variant>
      <vt:variant>
        <vt:i4>53</vt:i4>
      </vt:variant>
    </vt:vector>
  </HeadingPairs>
  <TitlesOfParts>
    <vt:vector size="60" baseType="lpstr">
      <vt:lpstr>Arial</vt:lpstr>
      <vt:lpstr>Calibri</vt:lpstr>
      <vt:lpstr>Calibri Light</vt:lpstr>
      <vt:lpstr>Montserrat</vt:lpstr>
      <vt:lpstr>Open Sans</vt:lpstr>
      <vt:lpstr>Times New Roman</vt:lpstr>
      <vt:lpstr>avu-oy-mallipohja</vt:lpstr>
      <vt:lpstr>Ota saavutettavuus  osaksi opetustasi</vt:lpstr>
      <vt:lpstr>Avu oy</vt:lpstr>
      <vt:lpstr>Sisältö</vt:lpstr>
      <vt:lpstr>Kysely: Mitä tulee mieleesi sanoista  ”digitaalinen saavutettavuus”?</vt:lpstr>
      <vt:lpstr>Saavutettavuuden merkitys</vt:lpstr>
      <vt:lpstr>Saavutettavuus on tekniikkaa, helppokäyttöisyyttä ja ymmärrettävyyttä</vt:lpstr>
      <vt:lpstr>Kenelle saavutettavia sivuja, dokumentteja ja sisältöjä tehdään? </vt:lpstr>
      <vt:lpstr>Saavutettavuus opetuksen suunnittelussa</vt:lpstr>
      <vt:lpstr>Hyödynnä UDL-viitekehystä</vt:lpstr>
      <vt:lpstr>Universal Design for Learning  verkko-opetuksessa 1/3</vt:lpstr>
      <vt:lpstr>Universal Design for Learning  verkko-opetuksessa 2/3</vt:lpstr>
      <vt:lpstr>Universal Design for Learning  verkko-opetuksessa 3/3</vt:lpstr>
      <vt:lpstr>Huomioi saavutettavuus  sisällöntuotannossa</vt:lpstr>
      <vt:lpstr>Suunnittele materiaalin rakenne</vt:lpstr>
      <vt:lpstr>Ymmärrettävä sisältö – jokaisen vastuulla</vt:lpstr>
      <vt:lpstr>Saavutettavuus opetusmateriaalin tuotannossa</vt:lpstr>
      <vt:lpstr>Opetusmateriaaliformaatteja</vt:lpstr>
      <vt:lpstr>Miten saavutettavia Office-dokumentteja tehdään? 1/2</vt:lpstr>
      <vt:lpstr>Miten saavutettavia Office-dokumentteja tehdään? 2/2</vt:lpstr>
      <vt:lpstr>Saavutettavassa PowerPointissa lisäksi</vt:lpstr>
      <vt:lpstr>Muotoile maltillisesti</vt:lpstr>
      <vt:lpstr>Viimeistele ulkoasu</vt:lpstr>
      <vt:lpstr>Vienti saavutettavaksi pdf:ksi</vt:lpstr>
      <vt:lpstr>Jaettavat PDF-tiedostot</vt:lpstr>
      <vt:lpstr>Saavutettavan PDF-tiedoston ominaisuudet</vt:lpstr>
      <vt:lpstr>Videot opetusmateriaalina</vt:lpstr>
      <vt:lpstr>Ennen videotuotantoa</vt:lpstr>
      <vt:lpstr>Videoiden tekstitys</vt:lpstr>
      <vt:lpstr>Hyvä tekstitys</vt:lpstr>
      <vt:lpstr>Saavutettavuus opetuksessa ja ohjauksessa</vt:lpstr>
      <vt:lpstr>UDL</vt:lpstr>
      <vt:lpstr>UDL:n implementointi 1/4</vt:lpstr>
      <vt:lpstr>UDL:n implementointi 2/4</vt:lpstr>
      <vt:lpstr>UDL:n implementointi 3/4</vt:lpstr>
      <vt:lpstr>UDL:n implementointi 4/4</vt:lpstr>
      <vt:lpstr>Oppimisalustat, mm. Moodle</vt:lpstr>
      <vt:lpstr>Oppimisympäristöt ja -alustat</vt:lpstr>
      <vt:lpstr>Moodle-kurssia rakentaessasi 1/2</vt:lpstr>
      <vt:lpstr>Moodle-kurssia rakentaessasi 2/2</vt:lpstr>
      <vt:lpstr>Avustavan teknologian ratkaisuja</vt:lpstr>
      <vt:lpstr>Avustavan teknologian  työkalut ja toiminnallisuudet</vt:lpstr>
      <vt:lpstr>Avustava teknologia auttaa monia käyttäjiä</vt:lpstr>
      <vt:lpstr>Microsoft Learning Tools</vt:lpstr>
      <vt:lpstr>Microsoftin oppimistyökalut (Learning Tools) 1/3</vt:lpstr>
      <vt:lpstr>Microsoftin oppimistyökalut (Learning Tools) 2/3</vt:lpstr>
      <vt:lpstr>Microsoftin oppimistyökalut (Learning Tools) 3/3</vt:lpstr>
      <vt:lpstr>Muita avustavan teknologian työkaluja</vt:lpstr>
      <vt:lpstr>Ota käyttöön seuraavat "saavutettavuussäännöt”</vt:lpstr>
      <vt:lpstr>Muistilista: suunnittelu </vt:lpstr>
      <vt:lpstr>Muistilista: tuotanto</vt:lpstr>
      <vt:lpstr>Muistilista: muotoilu</vt:lpstr>
      <vt:lpstr>Kysely: mitkä teemoista ovat sinulle työssäsi tärkeimpiä?</vt:lpstr>
      <vt:lpstr>Lisätiedot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Lottalinko</dc:creator>
  <cp:lastModifiedBy>Norontaus Annukka</cp:lastModifiedBy>
  <cp:revision>2</cp:revision>
  <cp:lastPrinted>2020-10-04T07:03:37Z</cp:lastPrinted>
  <dcterms:created xsi:type="dcterms:W3CDTF">2020-09-29T11:51:04Z</dcterms:created>
  <dcterms:modified xsi:type="dcterms:W3CDTF">2020-11-11T06:23:05Z</dcterms:modified>
</cp:coreProperties>
</file>