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315" r:id="rId3"/>
    <p:sldId id="319" r:id="rId4"/>
    <p:sldId id="305" r:id="rId5"/>
    <p:sldId id="320" r:id="rId6"/>
    <p:sldId id="321" r:id="rId7"/>
    <p:sldId id="31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C3"/>
    <a:srgbClr val="E62C31"/>
    <a:srgbClr val="E0C7A3"/>
    <a:srgbClr val="8E9090"/>
    <a:srgbClr val="576946"/>
    <a:srgbClr val="0C36FF"/>
    <a:srgbClr val="F3E033"/>
    <a:srgbClr val="000000"/>
    <a:srgbClr val="CDD8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73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6C19-0A29-451E-BBC8-431698DAC881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F8C0-C84A-472E-A013-072683EB9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DCE-FA86-4F72-BF84-0461AE94FC70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66A7-551B-4C94-B002-5B157A6EBF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1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BA629AD9-0368-4596-B9EE-E26D7228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6C1EFB57-9F12-4D28-A730-9DA1D1A7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8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20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469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ADA64D1-4CA5-48A1-98D4-B4D6E74DEC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1555200"/>
            <a:ext cx="5453157" cy="4352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2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0785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6AA929D0-77A7-4E51-9F3F-F69E317B9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2"/>
                </a:solidFill>
              </a:rPr>
              <a:t>gradia.fi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910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85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92AF1-A304-4850-8B35-493AEE937CFD}" type="datetime1">
              <a:rPr lang="fi-FI" smtClean="0"/>
              <a:t>11.11.2021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23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947B4-5722-4323-9F3B-5ED82479B9CD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85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A512FB36-F94E-411B-A8BA-2406A7E4B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0E7C6D9-0918-48CC-878C-C15DE9A8C3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80EF1EAA-BCAC-4F6F-898A-215368A8B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Päivämäärän paikkamerkki 20">
            <a:extLst>
              <a:ext uri="{FF2B5EF4-FFF2-40B4-BE49-F238E27FC236}">
                <a16:creationId xmlns:a16="http://schemas.microsoft.com/office/drawing/2014/main" id="{A78CF0E5-53B8-49C4-9356-51ECB45765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11.11.2021</a:t>
            </a:fld>
            <a:endParaRPr lang="fi-FI" dirty="0"/>
          </a:p>
        </p:txBody>
      </p:sp>
      <p:sp>
        <p:nvSpPr>
          <p:cNvPr id="22" name="Alatunnisteen paikkamerkki 21">
            <a:extLst>
              <a:ext uri="{FF2B5EF4-FFF2-40B4-BE49-F238E27FC236}">
                <a16:creationId xmlns:a16="http://schemas.microsoft.com/office/drawing/2014/main" id="{981E389D-1FCA-47D1-AE27-3B4375980E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006138A2-1505-48C1-93E5-783B3306C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14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7BF658-FF44-4603-AA77-434B26463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11.11.2021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EB37D3-0FFD-4665-B368-CBE92FB088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19FCA95-D451-4683-BA04-1221AA7E41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56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9AE59C4-E73D-4102-B4B3-058024D4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1278A23C-670B-4F28-8D41-E51862CE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1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548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CA85952-405D-41D8-BD6D-B8507F280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73DE88-0C8B-476E-BC13-BCF9FF572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2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8352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13A01E3-77C6-48A2-9A3E-375960AF9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0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C23B71E-D001-4E74-A2AA-6FB0E2859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8AB71-BA41-4A48-9737-987662F08B91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A94AF-D48B-45E3-A682-37DDA4721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E5E473-D1DE-425E-9530-3E86FC86BF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4F0F1F-0662-4F02-8FB9-495B9BEF9B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B241F3-100B-450F-A2F3-D3F0D4C58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C26F7B-D857-46B7-A882-E7641266B2D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5EBEBC-42E5-4C55-A448-2052B19432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8AFB5E53-6844-4985-BF69-B19C9857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968BD635-4DF4-4F9F-A386-A725C963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123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EEF-CC5F-48FC-8633-FE8D74B3BCA8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19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75DCB-4B59-4E1F-AA1D-1D511A683B7A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78011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4DDEE-585B-4396-B37C-6E2BC080E4F9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17382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5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3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D0AC8065-FB7B-48A2-8DA8-1EA1A8B5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4EABD5B4-30CC-49B9-BB14-40A5227DF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123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E0E10-725C-4644-A969-01B1AD8CC911}" type="datetime1">
              <a:rPr lang="fi-FI" smtClean="0"/>
              <a:t>11.11.2021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912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8E1FA-CB73-42AA-8C23-A6F1F350753B}" type="datetime1">
              <a:rPr lang="fi-FI" smtClean="0"/>
              <a:pPr/>
              <a:t>11.11.2021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86094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F46-09F1-4350-8441-5AD08D557825}" type="datetime1">
              <a:rPr lang="fi-FI" smtClean="0"/>
              <a:t>11.11.2021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55200"/>
            <a:ext cx="54540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8948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79041"/>
            <a:ext cx="5453157" cy="342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79041"/>
            <a:ext cx="5454000" cy="34274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5" name="Tekstin paikkamerkki 7">
            <a:extLst>
              <a:ext uri="{FF2B5EF4-FFF2-40B4-BE49-F238E27FC236}">
                <a16:creationId xmlns:a16="http://schemas.microsoft.com/office/drawing/2014/main" id="{E12C1C53-9B8A-4602-8F15-2A56E3E23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85EB1A72-4127-4E30-A569-2B99AED5C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9972" y="1577975"/>
            <a:ext cx="5454000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97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800" y="1556426"/>
            <a:ext cx="2554315" cy="1877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22000" y="1556426"/>
            <a:ext cx="8098895" cy="4620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222000" y="313200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fld id="{1E5235FB-5358-4F3B-B9C7-15F6DEDD1097}" type="datetime1">
              <a:rPr lang="fi-FI" smtClean="0"/>
              <a:t>11.11.2021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22000" y="461746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800" y="6453627"/>
            <a:ext cx="108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E70C3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861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3" r:id="rId3"/>
    <p:sldLayoutId id="2147483705" r:id="rId4"/>
    <p:sldLayoutId id="2147483673" r:id="rId5"/>
    <p:sldLayoutId id="2147483695" r:id="rId6"/>
    <p:sldLayoutId id="2147483650" r:id="rId7"/>
    <p:sldLayoutId id="2147483652" r:id="rId8"/>
    <p:sldLayoutId id="2147483706" r:id="rId9"/>
    <p:sldLayoutId id="2147483661" r:id="rId10"/>
    <p:sldLayoutId id="2147483719" r:id="rId11"/>
    <p:sldLayoutId id="2147483721" r:id="rId12"/>
    <p:sldLayoutId id="2147483720" r:id="rId13"/>
    <p:sldLayoutId id="2147483663" r:id="rId14"/>
    <p:sldLayoutId id="2147483694" r:id="rId15"/>
    <p:sldLayoutId id="2147483665" r:id="rId16"/>
    <p:sldLayoutId id="2147483722" r:id="rId17"/>
    <p:sldLayoutId id="2147483709" r:id="rId18"/>
    <p:sldLayoutId id="2147483710" r:id="rId19"/>
    <p:sldLayoutId id="2147483711" r:id="rId20"/>
    <p:sldLayoutId id="2147483713" r:id="rId21"/>
    <p:sldLayoutId id="2147483717" r:id="rId22"/>
    <p:sldLayoutId id="2147483718" r:id="rId23"/>
    <p:sldLayoutId id="2147483667" r:id="rId24"/>
    <p:sldLayoutId id="2147483707" r:id="rId25"/>
    <p:sldLayoutId id="2147483708" r:id="rId26"/>
    <p:sldLayoutId id="2147483714" r:id="rId27"/>
    <p:sldLayoutId id="2147483715" r:id="rId28"/>
    <p:sldLayoutId id="2147483716" r:id="rId29"/>
    <p:sldLayoutId id="2147483655" r:id="rId30"/>
    <p:sldLayoutId id="2147483682" r:id="rId31"/>
    <p:sldLayoutId id="2147483696" r:id="rId32"/>
    <p:sldLayoutId id="2147483725" r:id="rId33"/>
    <p:sldLayoutId id="2147483671" r:id="rId34"/>
    <p:sldLayoutId id="2147483726" r:id="rId35"/>
    <p:sldLayoutId id="2147483723" r:id="rId36"/>
    <p:sldLayoutId id="2147483727" r:id="rId37"/>
    <p:sldLayoutId id="2147483697" r:id="rId38"/>
    <p:sldLayoutId id="2147483724" r:id="rId39"/>
    <p:sldLayoutId id="2147483728" r:id="rId40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kern="1200" spc="-4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Verdana" panose="020B0604030504040204" pitchFamily="34" charset="0"/>
        <a:buChar char="●"/>
        <a:defRPr sz="2000" b="1" kern="1200" spc="-40" baseline="0">
          <a:solidFill>
            <a:srgbClr val="000000"/>
          </a:solidFill>
          <a:latin typeface="+mn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AD51-09E8-4259-BBC8-9C9B13C66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Työelämä ja teknologia –hanke 2019-2021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2F75026-042E-43CD-BE1C-8E089005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876800"/>
            <a:ext cx="2209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8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66173-5368-4C99-B019-7A0BB7C7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tavoitteet</a:t>
            </a:r>
            <a:br>
              <a:rPr lang="fi-FI" dirty="0"/>
            </a:br>
            <a:r>
              <a:rPr lang="fi-FI" dirty="0"/>
              <a:t> tiivistetysti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61D177-AC84-47ED-A395-8A9D03C7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115" y="1442126"/>
            <a:ext cx="8098895" cy="6176218"/>
          </a:xfrm>
        </p:spPr>
        <p:txBody>
          <a:bodyPr/>
          <a:lstStyle/>
          <a:p>
            <a:pPr lvl="1"/>
            <a:r>
              <a:rPr lang="fi-FI" sz="1800"/>
              <a:t>jalkauttaa </a:t>
            </a:r>
            <a:r>
              <a:rPr lang="fi-FI" sz="1800" dirty="0"/>
              <a:t>ja juurruttaa </a:t>
            </a:r>
            <a:r>
              <a:rPr lang="fi-FI" sz="1800"/>
              <a:t>työelämän digitutor-mallia </a:t>
            </a:r>
            <a:r>
              <a:rPr lang="fi-FI" sz="1800" dirty="0"/>
              <a:t>uusille koulutusaloille ja uusien koulutuksenjärjestäjien </a:t>
            </a:r>
            <a:r>
              <a:rPr lang="fi-FI" sz="1800"/>
              <a:t>käyttöön </a:t>
            </a:r>
          </a:p>
          <a:p>
            <a:pPr lvl="1"/>
            <a:endParaRPr lang="fi-FI" sz="1800" dirty="0"/>
          </a:p>
          <a:p>
            <a:pPr lvl="1"/>
            <a:r>
              <a:rPr lang="fi-FI" sz="1800" dirty="0"/>
              <a:t>viedä digiosaamista opiskelijoiden avulla työelämään, oppilaitoksiin, yhdistyksiin, </a:t>
            </a:r>
            <a:r>
              <a:rPr lang="fi-FI" sz="1800"/>
              <a:t>seuroihin jne </a:t>
            </a:r>
          </a:p>
          <a:p>
            <a:pPr lvl="1"/>
            <a:endParaRPr lang="fi-FI" sz="1800" dirty="0"/>
          </a:p>
          <a:p>
            <a:pPr lvl="1"/>
            <a:r>
              <a:rPr lang="fi-FI" sz="1800" dirty="0"/>
              <a:t>vahvistaa työelämän ja koulutuksenjärjestäjän yhteistyötä ja </a:t>
            </a:r>
            <a:r>
              <a:rPr lang="fi-FI" sz="1800" dirty="0" err="1"/>
              <a:t>osallistaa</a:t>
            </a:r>
            <a:r>
              <a:rPr lang="fi-FI" sz="1800" dirty="0"/>
              <a:t> työelämää jatkokehittämään digitutor-mallia ja </a:t>
            </a:r>
            <a:r>
              <a:rPr lang="fi-FI" sz="1800"/>
              <a:t>uudenlaisia oppimisympäristöjä </a:t>
            </a:r>
          </a:p>
          <a:p>
            <a:pPr lvl="1"/>
            <a:endParaRPr lang="fi-FI" sz="1800" dirty="0"/>
          </a:p>
          <a:p>
            <a:pPr lvl="1"/>
            <a:r>
              <a:rPr lang="fi-FI" sz="1800"/>
              <a:t>tulevaisuuden </a:t>
            </a:r>
            <a:r>
              <a:rPr lang="fi-FI" sz="1800" dirty="0"/>
              <a:t>d</a:t>
            </a:r>
            <a:r>
              <a:rPr lang="fi-FI" sz="1800"/>
              <a:t>igitutorit </a:t>
            </a:r>
            <a:r>
              <a:rPr lang="fi-FI" sz="1800" dirty="0"/>
              <a:t>ja digitutor-mallin käyneet opiskelijat olisivat apu digitaalisten kansalaistaitojen kehittämisessä</a:t>
            </a:r>
          </a:p>
          <a:p>
            <a:pPr marL="360363" lvl="1" indent="0">
              <a:buNone/>
            </a:pPr>
            <a:endParaRPr lang="fi-FI" sz="1800" dirty="0"/>
          </a:p>
          <a:p>
            <a:pPr lvl="1"/>
            <a:r>
              <a:rPr lang="fi-FI" sz="1800"/>
              <a:t>suunnitella </a:t>
            </a:r>
            <a:r>
              <a:rPr lang="fi-FI" sz="1800" dirty="0"/>
              <a:t>ja toteuttaa digitutor-mallin vakiinnuttaminen osaksi </a:t>
            </a:r>
            <a:r>
              <a:rPr lang="fi-FI" sz="1800"/>
              <a:t>oppilaitoksien toimintaa</a:t>
            </a:r>
          </a:p>
          <a:p>
            <a:pPr marL="360363" lvl="1" indent="0">
              <a:buNone/>
            </a:pPr>
            <a:r>
              <a:rPr lang="fi-FI" sz="1800"/>
              <a:t> </a:t>
            </a:r>
            <a:endParaRPr lang="fi-FI" sz="1800" dirty="0"/>
          </a:p>
          <a:p>
            <a:pPr lvl="1"/>
            <a:r>
              <a:rPr lang="fi-FI" sz="1800"/>
              <a:t>Olla mukana valtakunnallisesti tiedottamassa </a:t>
            </a:r>
            <a:r>
              <a:rPr lang="fi-FI" sz="1800" dirty="0"/>
              <a:t>ja </a:t>
            </a:r>
            <a:r>
              <a:rPr lang="fi-FI" sz="1800"/>
              <a:t>levittämässä digitutor-toimintaa</a:t>
            </a:r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25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ACAF-AB1D-41CF-85B7-20EE0614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118731"/>
            <a:ext cx="2554315" cy="1877438"/>
          </a:xfrm>
        </p:spPr>
        <p:txBody>
          <a:bodyPr/>
          <a:lstStyle/>
          <a:p>
            <a:r>
              <a:rPr lang="fi-FI" dirty="0"/>
              <a:t>Hankkeet toimenpiteet</a:t>
            </a:r>
            <a:br>
              <a:rPr lang="fi-FI" dirty="0"/>
            </a:br>
            <a:r>
              <a:rPr lang="fi-FI" dirty="0"/>
              <a:t>tiivistetysti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DB8E8F-017E-4B18-B102-049BAE4F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715" y="709156"/>
            <a:ext cx="8098895" cy="5215394"/>
          </a:xfrm>
        </p:spPr>
        <p:txBody>
          <a:bodyPr/>
          <a:lstStyle/>
          <a:p>
            <a:pPr lvl="0" fontAlgn="base"/>
            <a:r>
              <a:rPr lang="fi-FI" sz="1800" dirty="0"/>
              <a:t>Koulutuksen järjestäjittäin on sovittu hankkeessa mukana olevat koulutusalat, joilla digitutor-toiminta käynnistetään. </a:t>
            </a:r>
          </a:p>
          <a:p>
            <a:pPr lvl="0" fontAlgn="base"/>
            <a:r>
              <a:rPr lang="fi-FI" sz="1800"/>
              <a:t>Kartoitetaan digitutoreiksi </a:t>
            </a:r>
            <a:r>
              <a:rPr lang="fi-FI" sz="1800" dirty="0"/>
              <a:t>haluavat opiskelijat, innostetaan </a:t>
            </a:r>
            <a:r>
              <a:rPr lang="fi-FI" sz="1800"/>
              <a:t>heidät mukaan </a:t>
            </a:r>
            <a:r>
              <a:rPr lang="fi-FI" sz="1800" dirty="0"/>
              <a:t>ja valmennetaan </a:t>
            </a:r>
            <a:r>
              <a:rPr lang="fi-FI" sz="1800"/>
              <a:t>heidät toimintaan kuten eri aloilla </a:t>
            </a:r>
            <a:r>
              <a:rPr lang="fi-FI" sz="1800" dirty="0"/>
              <a:t>käytettäviin välineisiin </a:t>
            </a:r>
            <a:r>
              <a:rPr lang="fi-FI" sz="1800"/>
              <a:t>ja sovelluksiin</a:t>
            </a:r>
            <a:endParaRPr lang="fi-FI" sz="1800" dirty="0"/>
          </a:p>
          <a:p>
            <a:pPr lvl="0" fontAlgn="base"/>
            <a:r>
              <a:rPr lang="fi-FI" sz="1800" dirty="0"/>
              <a:t>Varmistetaan työelämän digitutor-toiminnan avulla työpaikkojen osaamisen kehittyminen (opitaan yhdessä - opitaan toinen toisiltamme). </a:t>
            </a:r>
          </a:p>
          <a:p>
            <a:pPr lvl="0" fontAlgn="base"/>
            <a:r>
              <a:rPr lang="fi-FI" sz="1800" dirty="0"/>
              <a:t>Digitutorit toimivat myös oppilaitoksen henkilöstön ja </a:t>
            </a:r>
            <a:r>
              <a:rPr lang="fi-FI" sz="1800"/>
              <a:t>opiskelijoiden apuna ohjaten</a:t>
            </a:r>
            <a:r>
              <a:rPr lang="fi-FI" sz="1800" dirty="0"/>
              <a:t>, auttaen ja neuvoen digivälineiden ja </a:t>
            </a:r>
            <a:r>
              <a:rPr lang="fi-FI" sz="1800"/>
              <a:t>sovellusten käytössä</a:t>
            </a:r>
            <a:endParaRPr lang="fi-FI" sz="1800" dirty="0"/>
          </a:p>
          <a:p>
            <a:pPr lvl="0" fontAlgn="base"/>
            <a:r>
              <a:rPr lang="fi-FI" sz="1800" dirty="0"/>
              <a:t>Opettajat hyödyntävät digivälineitä opiskelijan ohjauksessa työpaikalla tapahtuvan oppimisen </a:t>
            </a:r>
            <a:r>
              <a:rPr lang="fi-FI" sz="1800"/>
              <a:t>ja ohjauksen apuna</a:t>
            </a:r>
            <a:endParaRPr lang="fi-FI" sz="1800" dirty="0"/>
          </a:p>
          <a:p>
            <a:pPr lvl="0" fontAlgn="base"/>
            <a:r>
              <a:rPr lang="fi-FI" sz="1800" dirty="0" err="1"/>
              <a:t>Vertaiskehitetään</a:t>
            </a:r>
            <a:r>
              <a:rPr lang="fi-FI" sz="1800" dirty="0"/>
              <a:t> digitutor-mallia koko hankkeen ajan yhdessä koko verkoston kanssa. Tuloksia ja kokemuksia jaetaan hankeverkoston kanssa kuukausittain sekä </a:t>
            </a:r>
            <a:r>
              <a:rPr lang="fi-FI" sz="1800"/>
              <a:t>erilaisissa tapahtumissa</a:t>
            </a:r>
            <a:endParaRPr lang="fi-FI" sz="1800" dirty="0"/>
          </a:p>
          <a:p>
            <a:pPr lvl="0" fontAlgn="base"/>
            <a:r>
              <a:rPr lang="fi-FI" sz="1800" dirty="0"/>
              <a:t>Digitutor-malli on osa koulutuksenjärjestäjien toimintaa ja </a:t>
            </a:r>
            <a:r>
              <a:rPr lang="fi-FI" sz="1800"/>
              <a:t>työelämässä oppimista </a:t>
            </a:r>
            <a:endParaRPr lang="fi-FI" sz="1800" dirty="0"/>
          </a:p>
          <a:p>
            <a:pPr lvl="0" fontAlgn="base"/>
            <a:r>
              <a:rPr lang="fi-FI" sz="1800" dirty="0"/>
              <a:t>Kaikki hankeverkoston jäsenet osallistuvat yhdessä toimintaan, tulosten levittämiseen ja verkostoyhteistyöhön. </a:t>
            </a:r>
          </a:p>
          <a:p>
            <a:pPr marL="0" indent="0" fontAlgn="base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836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9615" y="1291891"/>
            <a:ext cx="5453157" cy="34272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Hanketoimijat:</a:t>
            </a:r>
          </a:p>
          <a:p>
            <a:pPr lvl="0"/>
            <a:r>
              <a:rPr lang="fi-FI" sz="1600" dirty="0"/>
              <a:t>Jyväskylän koulutuskuntayhtymä, </a:t>
            </a:r>
            <a:r>
              <a:rPr lang="fi-FI" sz="1600" dirty="0" err="1"/>
              <a:t>Gradia</a:t>
            </a:r>
            <a:r>
              <a:rPr lang="fi-FI" sz="1600" dirty="0"/>
              <a:t>, hankkeen koordinaattori</a:t>
            </a:r>
          </a:p>
          <a:p>
            <a:pPr lvl="0"/>
            <a:r>
              <a:rPr lang="fi-FI" sz="1600" dirty="0"/>
              <a:t>Oulun seudun </a:t>
            </a:r>
            <a:r>
              <a:rPr lang="fi-FI" sz="1600" dirty="0" err="1"/>
              <a:t>ammattiopisto</a:t>
            </a:r>
            <a:r>
              <a:rPr lang="fi-FI" sz="1600" dirty="0"/>
              <a:t>, </a:t>
            </a:r>
            <a:r>
              <a:rPr lang="fi-FI" sz="1600" dirty="0" err="1"/>
              <a:t>Osao</a:t>
            </a:r>
            <a:r>
              <a:rPr lang="fi-FI" sz="1600" dirty="0"/>
              <a:t>	</a:t>
            </a:r>
          </a:p>
          <a:p>
            <a:pPr lvl="0"/>
            <a:r>
              <a:rPr lang="fi-FI" sz="1600" dirty="0"/>
              <a:t>Espoon seudun koulutuskuntayhtymä, Omnia	</a:t>
            </a:r>
          </a:p>
          <a:p>
            <a:pPr lvl="0"/>
            <a:r>
              <a:rPr lang="fi-FI" sz="1600" dirty="0"/>
              <a:t>Lapin koulutuskeskus, </a:t>
            </a:r>
            <a:r>
              <a:rPr lang="fi-FI" sz="1600" dirty="0" err="1"/>
              <a:t>Redu</a:t>
            </a:r>
            <a:r>
              <a:rPr lang="fi-FI" sz="1600" dirty="0"/>
              <a:t>		</a:t>
            </a:r>
          </a:p>
          <a:p>
            <a:pPr lvl="0"/>
            <a:r>
              <a:rPr lang="fi-FI" sz="1600" dirty="0"/>
              <a:t>Saimaan </a:t>
            </a:r>
            <a:r>
              <a:rPr lang="fi-FI" sz="1600" dirty="0" err="1"/>
              <a:t>ammattiopisto</a:t>
            </a:r>
            <a:r>
              <a:rPr lang="fi-FI" sz="1600" dirty="0"/>
              <a:t>, Sampo		</a:t>
            </a:r>
          </a:p>
          <a:p>
            <a:pPr lvl="0"/>
            <a:r>
              <a:rPr lang="fi-FI" sz="1600" dirty="0"/>
              <a:t>Koulutuskeskus Salpaus		</a:t>
            </a:r>
          </a:p>
          <a:p>
            <a:pPr lvl="0"/>
            <a:r>
              <a:rPr lang="fi-FI" sz="1600" dirty="0"/>
              <a:t>Satakunnan koulutuskuntayhtymä, </a:t>
            </a:r>
            <a:r>
              <a:rPr lang="fi-FI" sz="1600" dirty="0" err="1"/>
              <a:t>Sataedu</a:t>
            </a:r>
            <a:r>
              <a:rPr lang="fi-FI" sz="1600" dirty="0"/>
              <a:t>	</a:t>
            </a:r>
          </a:p>
          <a:p>
            <a:pPr lvl="0"/>
            <a:r>
              <a:rPr lang="fi-FI" sz="1600" dirty="0"/>
              <a:t>Turun kristillinen opisto, TKO		</a:t>
            </a:r>
          </a:p>
          <a:p>
            <a:pPr lvl="0"/>
            <a:r>
              <a:rPr lang="fi-FI" sz="1600" dirty="0"/>
              <a:t>Turun ammatti-instituutti, TAI		</a:t>
            </a:r>
          </a:p>
          <a:p>
            <a:r>
              <a:rPr lang="fi-FI" sz="1600" dirty="0"/>
              <a:t>Salon seudun </a:t>
            </a:r>
            <a:r>
              <a:rPr lang="fi-FI" sz="1600" dirty="0" err="1"/>
              <a:t>ammattiopisto</a:t>
            </a:r>
            <a:r>
              <a:rPr lang="fi-FI" sz="1600" dirty="0"/>
              <a:t>, SSKKY </a:t>
            </a:r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0E3B873-F94B-4464-B35D-50A0B4D1446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l="20393" r="20393"/>
          <a:stretch/>
        </p:blipFill>
        <p:spPr>
          <a:xfrm>
            <a:off x="6099175" y="0"/>
            <a:ext cx="60928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234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0DD7994-D55F-4117-86BB-3DA43348C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872" y="507450"/>
            <a:ext cx="5453157" cy="4351338"/>
          </a:xfrm>
        </p:spPr>
        <p:txBody>
          <a:bodyPr/>
          <a:lstStyle/>
          <a:p>
            <a:pPr marL="0" indent="0">
              <a:buNone/>
            </a:pPr>
            <a:r>
              <a:rPr lang="fi-FI" b="0">
                <a:latin typeface="inherit"/>
              </a:rPr>
              <a:t> </a:t>
            </a:r>
            <a:r>
              <a:rPr lang="fi-FI" b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i-FI" b="0">
                <a:effectLst/>
                <a:latin typeface="Verdana" panose="020B0604030504040204" pitchFamily="34" charset="0"/>
              </a:rPr>
              <a:t>hjelma pe 12.11. klo 9-14:</a:t>
            </a:r>
          </a:p>
          <a:p>
            <a:pPr marL="0" indent="0">
              <a:buNone/>
            </a:pPr>
            <a:endParaRPr lang="fi-FI" b="0" i="0">
              <a:effectLst/>
              <a:latin typeface="Verdana" panose="020B0604030504040204" pitchFamily="34" charset="0"/>
            </a:endParaRPr>
          </a:p>
          <a:p>
            <a:pPr algn="l"/>
            <a:r>
              <a:rPr lang="fi-FI" sz="1800" b="0" i="0">
                <a:effectLst/>
                <a:latin typeface="Verdana" panose="020B0604030504040204" pitchFamily="34" charset="0"/>
              </a:rPr>
              <a:t>Klo 9 Hankkeesta lyhyesti, Gradia, Sari Paunonen</a:t>
            </a:r>
          </a:p>
          <a:p>
            <a:pPr algn="l"/>
            <a:r>
              <a:rPr lang="fi-FI" sz="1800" b="0" i="0">
                <a:effectLst/>
                <a:latin typeface="Verdana" panose="020B0604030504040204" pitchFamily="34" charset="0"/>
              </a:rPr>
              <a:t>Klo 9.10 Digituessa toimiminen, Redu, Jyrki Niskanen</a:t>
            </a:r>
          </a:p>
          <a:p>
            <a:pPr algn="l"/>
            <a:r>
              <a:rPr lang="fi-FI" sz="1800" b="0" i="0">
                <a:effectLst/>
                <a:latin typeface="Verdana" panose="020B0604030504040204" pitchFamily="34" charset="0"/>
              </a:rPr>
              <a:t>Klo 9.40 Workseedin käyttöönotto, Omnia, Matti Kuosmanen</a:t>
            </a:r>
          </a:p>
          <a:p>
            <a:pPr algn="l"/>
            <a:r>
              <a:rPr lang="fi-FI" sz="1800" b="0" i="0">
                <a:solidFill>
                  <a:srgbClr val="FFC000"/>
                </a:solidFill>
                <a:effectLst/>
                <a:latin typeface="Verdana" panose="020B0604030504040204" pitchFamily="34" charset="0"/>
              </a:rPr>
              <a:t>Klo 10 Tauko</a:t>
            </a:r>
          </a:p>
          <a:p>
            <a:pPr algn="l"/>
            <a:r>
              <a:rPr lang="fi-FI" sz="1800" b="0" i="0">
                <a:effectLst/>
                <a:latin typeface="Verdana" panose="020B0604030504040204" pitchFamily="34" charset="0"/>
              </a:rPr>
              <a:t>Klo 10.10 Digitalisaation ja teknologian mahdollisuudet puhetta tukevan ja korvaavan kommunikaation ohjausvälineinä, TKO, Krister Rantala</a:t>
            </a:r>
          </a:p>
          <a:p>
            <a:pPr algn="l"/>
            <a:r>
              <a:rPr lang="fi-FI" sz="1800" b="0" i="0">
                <a:effectLst/>
                <a:latin typeface="Verdana" panose="020B0604030504040204" pitchFamily="34" charset="0"/>
              </a:rPr>
              <a:t>Klo 10.30 MobilTAI työkalu työelämässä oppimisen seurantaan, TAI, Kati Laitervo</a:t>
            </a:r>
          </a:p>
          <a:p>
            <a:pPr algn="l"/>
            <a:r>
              <a:rPr lang="fi-FI" sz="1800" b="0" i="0">
                <a:effectLst/>
                <a:latin typeface="Verdana" panose="020B0604030504040204" pitchFamily="34" charset="0"/>
              </a:rPr>
              <a:t>Klo 10.50 Digitukea oppilaitoksessa, Salpaus, Pekka Eerola</a:t>
            </a:r>
          </a:p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77B6A5-9F73-4A44-B01E-EED22F03D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672" y="1253331"/>
            <a:ext cx="5454000" cy="4351338"/>
          </a:xfrm>
        </p:spPr>
        <p:txBody>
          <a:bodyPr/>
          <a:lstStyle/>
          <a:p>
            <a:pPr algn="l"/>
            <a:r>
              <a:rPr lang="fi-FI" sz="1800" b="0" i="0">
                <a:solidFill>
                  <a:srgbClr val="FFC000"/>
                </a:solidFill>
                <a:effectLst/>
                <a:latin typeface="Verdana" panose="020B0604030504040204" pitchFamily="34" charset="0"/>
              </a:rPr>
              <a:t>Klo 11.10 Tauko</a:t>
            </a:r>
          </a:p>
          <a:p>
            <a:pPr algn="l"/>
            <a:r>
              <a:rPr lang="fi-FI" sz="1800" b="0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Klo 11.20 Työelämän digitutormalli, Sataedu, Joonas Lähteenmäki</a:t>
            </a:r>
          </a:p>
          <a:p>
            <a:pPr algn="l"/>
            <a:r>
              <a:rPr lang="fi-FI" sz="1800" b="0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Klo 11.40 Opi ja kokeile uutta teknologiaa oppilaitoksessa, SSKKY, Riika Ylikoski</a:t>
            </a:r>
          </a:p>
          <a:p>
            <a:pPr algn="l"/>
            <a:r>
              <a:rPr lang="fi-FI" sz="1800" b="0" i="0">
                <a:solidFill>
                  <a:srgbClr val="FFC000"/>
                </a:solidFill>
                <a:effectLst/>
                <a:latin typeface="Verdana" panose="020B0604030504040204" pitchFamily="34" charset="0"/>
              </a:rPr>
              <a:t>Klo 12.00 Tauko</a:t>
            </a:r>
          </a:p>
          <a:p>
            <a:pPr algn="l"/>
            <a:r>
              <a:rPr lang="fi-FI" sz="1800" b="0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Klo 12.40 Workseedin pilotointikokemuksia, OSAO, Ismo Lindroth</a:t>
            </a:r>
          </a:p>
          <a:p>
            <a:pPr algn="l"/>
            <a:r>
              <a:rPr lang="fi-FI" sz="1800" b="0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Klo 13.00 Opiskelijoiden robotiikkaosaamisen kehittyminen tiimioppimisen ja digitutoroinnin mallilla, Sampo, </a:t>
            </a:r>
            <a:r>
              <a:rPr lang="fi-FI" sz="1800" b="0">
                <a:solidFill>
                  <a:schemeClr val="bg1"/>
                </a:solidFill>
                <a:latin typeface="Verdana" panose="020B0604030504040204" pitchFamily="34" charset="0"/>
              </a:rPr>
              <a:t>Viivi Juusela</a:t>
            </a:r>
            <a:endParaRPr lang="fi-FI" sz="1800" b="0" i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fi-FI" sz="1800" b="0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Klo 13.20 Kampusten digitutortoiminta, Gradia, Jorma Varis</a:t>
            </a:r>
          </a:p>
          <a:p>
            <a:pPr algn="l"/>
            <a:r>
              <a:rPr lang="fi-FI" sz="1800" b="0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Klo 13.40 Päätös ja yhteenveto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71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19D72-E1DE-413C-AF31-AEFB4A5A7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sz="2400">
              <a:solidFill>
                <a:srgbClr val="002060"/>
              </a:solidFill>
            </a:endParaRPr>
          </a:p>
          <a:p>
            <a:endParaRPr lang="fi-FI" sz="24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i-FI" sz="2400">
                <a:solidFill>
                  <a:srgbClr val="002060"/>
                </a:solidFill>
              </a:rPr>
              <a:t>Hankkeen sivut</a:t>
            </a:r>
          </a:p>
          <a:p>
            <a:r>
              <a:rPr lang="fi-FI" sz="2400">
                <a:solidFill>
                  <a:srgbClr val="002060"/>
                </a:solidFill>
              </a:rPr>
              <a:t>blogit.gradia.fi/tyte/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BF53BDDD-A142-4D66-99C7-1EDB0B13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0"/>
            <a:ext cx="5676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61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a_2019">
  <a:themeElements>
    <a:clrScheme name="Gradia2017">
      <a:dk1>
        <a:sysClr val="windowText" lastClr="000000"/>
      </a:dk1>
      <a:lt1>
        <a:sysClr val="window" lastClr="FFFFFF"/>
      </a:lt1>
      <a:dk2>
        <a:srgbClr val="FF0056"/>
      </a:dk2>
      <a:lt2>
        <a:srgbClr val="A7A8A9"/>
      </a:lt2>
      <a:accent1>
        <a:srgbClr val="CDD8E3"/>
      </a:accent1>
      <a:accent2>
        <a:srgbClr val="FABDB0"/>
      </a:accent2>
      <a:accent3>
        <a:srgbClr val="E0C7A3"/>
      </a:accent3>
      <a:accent4>
        <a:srgbClr val="3FCCB0"/>
      </a:accent4>
      <a:accent5>
        <a:srgbClr val="FF9EC0"/>
      </a:accent5>
      <a:accent6>
        <a:srgbClr val="F3E03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DIA_diapohja_master.pptx" id="{99B0B21F-1F3E-466B-B7E9-42144DE0E526}" vid="{EFCC846F-3FC2-4D64-892D-8597F0F0AB9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Gradia_diapohja_v1</Template>
  <TotalTime>1756</TotalTime>
  <Words>405</Words>
  <Application>Microsoft Office PowerPoint</Application>
  <PresentationFormat>Laajakuva</PresentationFormat>
  <Paragraphs>55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inherit</vt:lpstr>
      <vt:lpstr>Verdana</vt:lpstr>
      <vt:lpstr>Gradia_2019</vt:lpstr>
      <vt:lpstr>Työelämä ja teknologia –hanke 2019-2021</vt:lpstr>
      <vt:lpstr>Hankkeen tavoitteet  tiivistetysti</vt:lpstr>
      <vt:lpstr>Hankkeet toimenpiteet tiivistetysti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Työelämä ja teknologia –hanke 2019-2021</dc:title>
  <dc:creator>Virtanen Jaana</dc:creator>
  <cp:lastModifiedBy>Paunonen Sari</cp:lastModifiedBy>
  <cp:revision>12</cp:revision>
  <dcterms:created xsi:type="dcterms:W3CDTF">2020-04-16T08:38:53Z</dcterms:created>
  <dcterms:modified xsi:type="dcterms:W3CDTF">2021-11-12T11:06:00Z</dcterms:modified>
</cp:coreProperties>
</file>