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8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DFB737-D59F-4A90-81AC-E73987196F52}" v="7" dt="2020-05-19T10:58:57.5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0" Type="http://schemas.microsoft.com/office/2015/10/relationships/revisionInfo" Target="revisionInfo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4DBC-99DF-45FA-A164-183D7B89D6C7}" type="datetimeFigureOut">
              <a:rPr lang="fi-FI" smtClean="0"/>
              <a:t>19.5.2020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F7B6-796A-4278-B5B0-EBF9CBC366B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1713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4DBC-99DF-45FA-A164-183D7B89D6C7}" type="datetimeFigureOut">
              <a:rPr lang="fi-FI" smtClean="0"/>
              <a:t>19.5.2020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F7B6-796A-4278-B5B0-EBF9CBC366B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898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4DBC-99DF-45FA-A164-183D7B89D6C7}" type="datetimeFigureOut">
              <a:rPr lang="fi-FI" smtClean="0"/>
              <a:t>19.5.2020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F7B6-796A-4278-B5B0-EBF9CBC366B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646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4DBC-99DF-45FA-A164-183D7B89D6C7}" type="datetimeFigureOut">
              <a:rPr lang="fi-FI" smtClean="0"/>
              <a:t>19.5.2020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F7B6-796A-4278-B5B0-EBF9CBC366B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592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4DBC-99DF-45FA-A164-183D7B89D6C7}" type="datetimeFigureOut">
              <a:rPr lang="fi-FI" smtClean="0"/>
              <a:t>19.5.2020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F7B6-796A-4278-B5B0-EBF9CBC366B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394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4DBC-99DF-45FA-A164-183D7B89D6C7}" type="datetimeFigureOut">
              <a:rPr lang="fi-FI" smtClean="0"/>
              <a:t>19.5.2020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F7B6-796A-4278-B5B0-EBF9CBC366B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457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4DBC-99DF-45FA-A164-183D7B89D6C7}" type="datetimeFigureOut">
              <a:rPr lang="fi-FI" smtClean="0"/>
              <a:t>19.5.2020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F7B6-796A-4278-B5B0-EBF9CBC366B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98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4DBC-99DF-45FA-A164-183D7B89D6C7}" type="datetimeFigureOut">
              <a:rPr lang="fi-FI" smtClean="0"/>
              <a:t>19.5.2020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F7B6-796A-4278-B5B0-EBF9CBC366B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482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4DBC-99DF-45FA-A164-183D7B89D6C7}" type="datetimeFigureOut">
              <a:rPr lang="fi-FI" smtClean="0"/>
              <a:t>19.5.2020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F7B6-796A-4278-B5B0-EBF9CBC366B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495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4DBC-99DF-45FA-A164-183D7B89D6C7}" type="datetimeFigureOut">
              <a:rPr lang="fi-FI" smtClean="0"/>
              <a:t>19.5.2020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F7B6-796A-4278-B5B0-EBF9CBC366B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751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4DBC-99DF-45FA-A164-183D7B89D6C7}" type="datetimeFigureOut">
              <a:rPr lang="fi-FI" smtClean="0"/>
              <a:t>19.5.2020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F7B6-796A-4278-B5B0-EBF9CBC366B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264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34DBC-99DF-45FA-A164-183D7B89D6C7}" type="datetimeFigureOut">
              <a:rPr lang="fi-FI" smtClean="0"/>
              <a:t>19.5.2020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DF7B6-796A-4278-B5B0-EBF9CBC366B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0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nswergarden.ch/1074055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ooodi.wordpress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rezi.com/view/7rBIPMLLgs19eQrYeMm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it.gradia.fi/tyt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ooodi.wordpress.com/Digiohjaus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s://bit.ly/2DIeOxK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1EB6D9-AD4E-43A5-BFD8-219CD4866F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Digitutorin toiminta oppilaitoksessa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03F7C54-44A1-47A9-8A77-77D83A9C59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Mitä toiminta tarkoittaa?</a:t>
            </a:r>
          </a:p>
          <a:p>
            <a:r>
              <a:rPr lang="fi-FI" dirty="0"/>
              <a:t>Kuinka Digitutor toimii?</a:t>
            </a:r>
          </a:p>
          <a:p>
            <a:r>
              <a:rPr lang="fi-FI" dirty="0"/>
              <a:t>Mitkä ovat tavoitteet?</a:t>
            </a:r>
          </a:p>
          <a:p>
            <a:r>
              <a:rPr lang="fi-FI" dirty="0"/>
              <a:t>Kuinka toimitaan?</a:t>
            </a:r>
          </a:p>
          <a:p>
            <a:r>
              <a:rPr lang="fi-FI" dirty="0"/>
              <a:t>Mitä hyötyä toiminnasta on?</a:t>
            </a:r>
          </a:p>
          <a:p>
            <a:endParaRPr lang="fi-FI" dirty="0"/>
          </a:p>
        </p:txBody>
      </p:sp>
      <p:pic>
        <p:nvPicPr>
          <p:cNvPr id="5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25B45EA2-4932-4C2D-9BEA-71FAEF5D3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52" y="177436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35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B6A605-6032-43A9-8A1F-0BE12467F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	</a:t>
            </a:r>
            <a:r>
              <a:rPr lang="fi-FI" sz="3600" dirty="0">
                <a:hlinkClick r:id="rId2"/>
              </a:rPr>
              <a:t>https://answergarden.ch/1074055</a:t>
            </a:r>
            <a:br>
              <a:rPr lang="fi-FI" sz="3600" dirty="0"/>
            </a:b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51C5050-C2B8-4CD8-959C-17A60233B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827" y="1438139"/>
            <a:ext cx="7374527" cy="37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69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04850" y="365126"/>
            <a:ext cx="7110499" cy="1325563"/>
          </a:xfrm>
        </p:spPr>
        <p:txBody>
          <a:bodyPr/>
          <a:lstStyle/>
          <a:p>
            <a:r>
              <a:rPr lang="fi-FI" dirty="0"/>
              <a:t>Toiminnan tarkoitus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Oppilaitoksen ja työelämän digituen tarpeeseen</a:t>
            </a:r>
          </a:p>
          <a:p>
            <a:r>
              <a:rPr lang="fi-FI" sz="2400" dirty="0"/>
              <a:t>Opiskelijat, opettajat ja työpaikkaohjaajat yhdessä kehittävät digitaalisia taitoja ja osaamista</a:t>
            </a:r>
          </a:p>
          <a:p>
            <a:r>
              <a:rPr lang="fi-FI" sz="2400" dirty="0"/>
              <a:t>Opiskelijat hankkivat ja hyödyntävät digitaalista osaamista työelämän tarpeisiin toimimalla oppilaitoksessa ja työpaikoilla Digitutoreina</a:t>
            </a:r>
          </a:p>
          <a:p>
            <a:r>
              <a:rPr lang="fi-FI" sz="2400" dirty="0"/>
              <a:t>Opiskelijat voivat toimia oman alansa Digitaitajina ja avustaa muita opiskelijoita, opettajia ja työpaikkaohjaajia ohjelmien, sovelluksien ja laitteiden käytössä.</a:t>
            </a:r>
          </a:p>
          <a:p>
            <a:pPr lvl="1"/>
            <a:r>
              <a:rPr lang="fi-FI" sz="2000" dirty="0">
                <a:hlinkClick r:id="rId2"/>
              </a:rPr>
              <a:t>https://ooodi.wordpress.com/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695653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B7BAE3-9707-411E-A338-CA59DF825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	Toimintamalli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5C9D40-21DD-4E58-8D03-EA9990070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6"/>
            <a:r>
              <a:rPr lang="fi-FI" dirty="0"/>
              <a:t>Jaana Virtanen (</a:t>
            </a:r>
            <a:r>
              <a:rPr lang="fi-FI" dirty="0" err="1"/>
              <a:t>Gradia</a:t>
            </a:r>
            <a:r>
              <a:rPr lang="fi-FI" dirty="0"/>
              <a:t>, OPH esittelyssä 4.12.2019)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8FF540C-EEEE-483F-B12F-0130B3469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269" y="2307319"/>
            <a:ext cx="6757851" cy="408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80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0D9915-443F-4B6A-8945-393A7C185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	Valmentautumispolku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6ECC7D6F-9233-47D9-ACB0-95975FAC5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fi-FI" sz="2400" dirty="0"/>
              <a:t>Vaihtoehtoisia tapoja Digitutor osaamisen kehittämiseen: </a:t>
            </a:r>
            <a:r>
              <a:rPr lang="en-US" sz="2400" dirty="0"/>
              <a:t>​</a:t>
            </a:r>
          </a:p>
          <a:p>
            <a:pPr lvl="1" fontAlgn="base"/>
            <a:r>
              <a:rPr lang="fi-FI" sz="2000" dirty="0"/>
              <a:t>Perustutkinnon yhteisten tutkinnon osien osa-alue: </a:t>
            </a:r>
          </a:p>
          <a:p>
            <a:pPr marL="914400" lvl="2" indent="0" fontAlgn="base">
              <a:buNone/>
            </a:pPr>
            <a:r>
              <a:rPr lang="fi-FI" sz="1800" b="1" dirty="0"/>
              <a:t>Toiminta digitaalisessa ympäristössä ja/tai Työelämässä toimiminen</a:t>
            </a:r>
            <a:r>
              <a:rPr lang="fi-FI" sz="1800" dirty="0"/>
              <a:t> </a:t>
            </a:r>
            <a:r>
              <a:rPr lang="en-US" sz="1800" dirty="0"/>
              <a:t>​</a:t>
            </a:r>
            <a:br>
              <a:rPr lang="en-US" sz="1800" dirty="0"/>
            </a:br>
            <a:r>
              <a:rPr lang="fi-FI" sz="1800" dirty="0"/>
              <a:t>Pakolliset osaamistavoitteet 2 </a:t>
            </a:r>
            <a:r>
              <a:rPr lang="fi-FI" sz="1800" dirty="0" err="1"/>
              <a:t>osp</a:t>
            </a:r>
            <a:r>
              <a:rPr lang="en-US" sz="1800" dirty="0"/>
              <a:t>​</a:t>
            </a:r>
            <a:br>
              <a:rPr lang="en-US" sz="1800" dirty="0"/>
            </a:br>
            <a:r>
              <a:rPr lang="fi-FI" sz="1800" dirty="0"/>
              <a:t>Valinnaiset osaamistavoitteet, 3 </a:t>
            </a:r>
            <a:r>
              <a:rPr lang="fi-FI" sz="1800" dirty="0" err="1"/>
              <a:t>osp</a:t>
            </a:r>
            <a:r>
              <a:rPr lang="en-US" sz="1800" dirty="0"/>
              <a:t>​</a:t>
            </a:r>
          </a:p>
          <a:p>
            <a:pPr lvl="1" fontAlgn="base"/>
            <a:r>
              <a:rPr lang="fi-FI" sz="2000" b="1" dirty="0"/>
              <a:t>Työpaikkaohjaajaksi valmentautuminen 5 </a:t>
            </a:r>
            <a:r>
              <a:rPr lang="fi-FI" sz="2000" b="1" dirty="0" err="1"/>
              <a:t>osp</a:t>
            </a:r>
            <a:r>
              <a:rPr lang="en-US" sz="2000" dirty="0"/>
              <a:t>​</a:t>
            </a:r>
          </a:p>
          <a:p>
            <a:pPr lvl="1" fontAlgn="base"/>
            <a:r>
              <a:rPr lang="fi-FI" sz="2000" b="1" dirty="0"/>
              <a:t>Paikallisesti tarjottava tutkinnon osa </a:t>
            </a:r>
            <a:r>
              <a:rPr lang="fi-FI" sz="2000" dirty="0"/>
              <a:t>(esim. Työelämän digiosaaja 10 </a:t>
            </a:r>
            <a:r>
              <a:rPr lang="fi-FI" sz="2000" dirty="0" err="1"/>
              <a:t>osp</a:t>
            </a:r>
            <a:r>
              <a:rPr lang="fi-FI" sz="2000" dirty="0"/>
              <a:t>)</a:t>
            </a:r>
            <a:r>
              <a:rPr lang="en-US" sz="2000" dirty="0"/>
              <a:t>​</a:t>
            </a:r>
          </a:p>
          <a:p>
            <a:pPr lvl="1" fontAlgn="base"/>
            <a:r>
              <a:rPr lang="fi-FI" sz="2000" b="1" dirty="0"/>
              <a:t>Ammatillinen tutkinnonosan osaamistavoitteita </a:t>
            </a:r>
            <a:r>
              <a:rPr lang="fi-FI" sz="2000" dirty="0"/>
              <a:t>(esim. Palvelujen käyttöönotto ja tuki, datanomit)</a:t>
            </a:r>
            <a:r>
              <a:rPr lang="en-US" sz="2000" dirty="0"/>
              <a:t>​</a:t>
            </a:r>
          </a:p>
          <a:p>
            <a:pPr lvl="1" fontAlgn="base"/>
            <a:r>
              <a:rPr lang="fi-FI" sz="2000" dirty="0"/>
              <a:t>Ammatti- tai erikoisammattitutkinnon tutkinnon osa tai sen osa (esim. alan yrittäjyysopinnot)</a:t>
            </a:r>
            <a:r>
              <a:rPr lang="en-US" sz="2000" dirty="0"/>
              <a:t>​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5965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A52F64-227F-490A-BFC1-15A703C5D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	Tavoite ja tehtävät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E4E550C-34F3-4F51-B7FE-59E6CFB75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Tavoitteena on tunnistaa opiskelijan olemassa olevaa ja tulevaisuuden työelämätaitoihin liittyvää digiosaamista, kehittää ja vahvistaa opiskelijoiden työelämän digitaitoja</a:t>
            </a:r>
          </a:p>
          <a:p>
            <a:r>
              <a:rPr lang="fi-FI" sz="2000" dirty="0"/>
              <a:t>Tehtäviä kuten </a:t>
            </a:r>
          </a:p>
          <a:p>
            <a:pPr lvl="1"/>
            <a:r>
              <a:rPr lang="fi-FI" sz="1400" dirty="0"/>
              <a:t>Tietokoneiden, oheis- ja mobiililaitteiden ongelmiin.</a:t>
            </a:r>
          </a:p>
          <a:p>
            <a:pPr lvl="1"/>
            <a:r>
              <a:rPr lang="fi-FI" sz="1400" dirty="0"/>
              <a:t>Office365 ohjelmien ja </a:t>
            </a:r>
            <a:r>
              <a:rPr lang="fi-FI" sz="1400" dirty="0" err="1"/>
              <a:t>Teamsin</a:t>
            </a:r>
            <a:r>
              <a:rPr lang="fi-FI" sz="1400" dirty="0"/>
              <a:t> käyttöön</a:t>
            </a:r>
          </a:p>
          <a:p>
            <a:pPr lvl="1"/>
            <a:r>
              <a:rPr lang="fi-FI" sz="1400" dirty="0"/>
              <a:t>Optimasta työtilan siirto Moodleen (materiaalit , tehtävät)</a:t>
            </a:r>
          </a:p>
          <a:p>
            <a:pPr lvl="1"/>
            <a:r>
              <a:rPr lang="fi-FI" sz="1400" dirty="0"/>
              <a:t>Digitaalisten kuvien ja Videoiden ottaminen ja käsittely</a:t>
            </a:r>
          </a:p>
          <a:p>
            <a:pPr lvl="1"/>
            <a:r>
              <a:rPr lang="fi-FI" sz="1400" dirty="0"/>
              <a:t>3D/360 kameran käyttö ja kuvien käyttöönotto </a:t>
            </a:r>
            <a:r>
              <a:rPr lang="fi-FI" sz="1400" dirty="0" err="1"/>
              <a:t>Thinglinkiin</a:t>
            </a:r>
            <a:endParaRPr lang="fi-FI" sz="1400" dirty="0"/>
          </a:p>
          <a:p>
            <a:pPr lvl="1"/>
            <a:r>
              <a:rPr lang="fi-FI" sz="1400" dirty="0"/>
              <a:t>Etäopetuksen tukeen, ohjelmien ja laitteiden käyttöön (videoneuvottelu, kuulokkeet, konferenssikaiutin, projektorit, sovellusten jako)</a:t>
            </a:r>
          </a:p>
          <a:p>
            <a:pPr lvl="1"/>
            <a:r>
              <a:rPr lang="fi-FI" sz="1400" dirty="0"/>
              <a:t>Erilaisten digitaalisten sovellusten, </a:t>
            </a:r>
            <a:r>
              <a:rPr lang="fi-FI" sz="1400" dirty="0" err="1"/>
              <a:t>mobiilaitteiden</a:t>
            </a:r>
            <a:r>
              <a:rPr lang="fi-FI" sz="1400" dirty="0"/>
              <a:t> ja </a:t>
            </a:r>
            <a:r>
              <a:rPr lang="fi-FI" sz="1400" dirty="0" err="1"/>
              <a:t>applettien</a:t>
            </a:r>
            <a:r>
              <a:rPr lang="fi-FI" sz="1400" dirty="0"/>
              <a:t> käyttöön (</a:t>
            </a:r>
            <a:r>
              <a:rPr lang="fi-FI" sz="1400" dirty="0" err="1"/>
              <a:t>Teams</a:t>
            </a:r>
            <a:r>
              <a:rPr lang="fi-FI" sz="1400" dirty="0"/>
              <a:t>, </a:t>
            </a:r>
            <a:r>
              <a:rPr lang="fi-FI" sz="1400" dirty="0" err="1"/>
              <a:t>Slack</a:t>
            </a:r>
            <a:r>
              <a:rPr lang="fi-FI" sz="1400" dirty="0"/>
              <a:t>, </a:t>
            </a:r>
            <a:r>
              <a:rPr lang="fi-FI" sz="1400" dirty="0" err="1"/>
              <a:t>Whatapp</a:t>
            </a:r>
            <a:r>
              <a:rPr lang="fi-FI" sz="1400" dirty="0"/>
              <a:t>, Instagram, ....)</a:t>
            </a:r>
          </a:p>
          <a:p>
            <a:pPr lvl="1"/>
            <a:r>
              <a:rPr lang="fi-FI" sz="1400" dirty="0"/>
              <a:t>Adobe </a:t>
            </a:r>
            <a:r>
              <a:rPr lang="fi-FI" sz="1400" dirty="0" err="1"/>
              <a:t>Spark</a:t>
            </a:r>
            <a:r>
              <a:rPr lang="fi-FI" sz="1400" dirty="0"/>
              <a:t> , </a:t>
            </a:r>
            <a:r>
              <a:rPr lang="fi-FI" sz="1400" dirty="0" err="1"/>
              <a:t>Prezi</a:t>
            </a:r>
            <a:r>
              <a:rPr lang="fi-FI" sz="1400" dirty="0"/>
              <a:t>? Ja muita tarvittavia uusia sovelluksia käyttöön</a:t>
            </a:r>
          </a:p>
          <a:p>
            <a:pPr lvl="2"/>
            <a:r>
              <a:rPr lang="fi-FI" sz="1000" dirty="0">
                <a:hlinkClick r:id="rId2"/>
              </a:rPr>
              <a:t>https://prezi.com/view/7rBIPMLLgs19eQrYeMmS/</a:t>
            </a:r>
            <a:endParaRPr lang="fi-FI" sz="1000" dirty="0"/>
          </a:p>
          <a:p>
            <a:pPr lvl="2"/>
            <a:endParaRPr lang="fi-FI" sz="1000" dirty="0"/>
          </a:p>
          <a:p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02925A2-0459-45B9-BA35-0A5C1F7EC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820" y="2037732"/>
            <a:ext cx="3227926" cy="249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48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1D7152-A0A0-47D7-9391-5D99A78F7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	Osaamistavoitteet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0E1BE5-29EC-40B1-A2E5-8EA397E8A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/>
              <a:t>Opintoihin liitettyinä osaamismerkki ja todistus</a:t>
            </a:r>
          </a:p>
          <a:p>
            <a:pPr lvl="1"/>
            <a:r>
              <a:rPr lang="fi-FI" sz="2000" dirty="0"/>
              <a:t>Edistää digitaalisuuden käyttöä yrityksen ja oppilaitoksen välillä</a:t>
            </a:r>
          </a:p>
          <a:p>
            <a:pPr lvl="1"/>
            <a:r>
              <a:rPr lang="fi-FI" sz="2000" dirty="0"/>
              <a:t>hyödyntää ja opastaa digitaalisten oppimisympäristöjen käyttöä ammattialan osaamisen hankkimiseen.</a:t>
            </a:r>
          </a:p>
          <a:p>
            <a:pPr lvl="1"/>
            <a:r>
              <a:rPr lang="fi-FI" sz="2000" dirty="0"/>
              <a:t>tukea ja perehdyttää muita opiskelijoita, opettajia sekä työelämän edustajia digivälineiden ja -ohjelmien käyttöön</a:t>
            </a:r>
          </a:p>
          <a:p>
            <a:pPr lvl="1"/>
            <a:r>
              <a:rPr lang="fi-FI" sz="2000" dirty="0"/>
              <a:t>toimia vastuullisesti asiakaspalvelutehtävissä</a:t>
            </a:r>
          </a:p>
          <a:p>
            <a:pPr lvl="1"/>
            <a:r>
              <a:rPr lang="fi-FI" sz="2000" dirty="0"/>
              <a:t>ottaa toiminnassa huomioon tietoturvallisuuden ja tietosuojan vaatimukset</a:t>
            </a:r>
          </a:p>
          <a:p>
            <a:pPr lvl="1"/>
            <a:r>
              <a:rPr lang="fi-FI" sz="2000" dirty="0"/>
              <a:t>​auttaa ratkaisemaan esiin tulevia ongelmia ohjelmien ja laitteiden käytössä</a:t>
            </a:r>
          </a:p>
          <a:p>
            <a:endParaRPr lang="fi-FI" dirty="0"/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403FE5E3-F2D0-41BF-BB1B-3DF3AE3E0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3019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38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680C2B-57F8-44C6-A823-76706C762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	Toiminnan jatkuminen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6AC14F-EF7C-4C29-945A-E359B7EF4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Saanut </a:t>
            </a:r>
            <a:r>
              <a:rPr lang="fi-FI" dirty="0" err="1"/>
              <a:t>OPH:n</a:t>
            </a:r>
            <a:r>
              <a:rPr lang="fi-FI" dirty="0"/>
              <a:t> lisärahoitusta valtakunnalliseen jatkokehitykseen</a:t>
            </a:r>
          </a:p>
          <a:p>
            <a:r>
              <a:rPr lang="fi-FI" dirty="0"/>
              <a:t>Omassa toiminnassa hyödynnetään ICT alan opiskelijoiden osaamisen hankkimiseen (Digituki)</a:t>
            </a:r>
          </a:p>
          <a:p>
            <a:r>
              <a:rPr lang="fi-FI" dirty="0"/>
              <a:t>Laajennetaan muille aloille ja yksiköihin</a:t>
            </a:r>
          </a:p>
          <a:p>
            <a:r>
              <a:rPr lang="fi-FI" dirty="0"/>
              <a:t>Aulapalvelu</a:t>
            </a:r>
          </a:p>
          <a:p>
            <a:r>
              <a:rPr lang="fi-FI" dirty="0"/>
              <a:t>Vastaako tarjonta kysyntä</a:t>
            </a:r>
          </a:p>
          <a:p>
            <a:pPr lvl="1"/>
            <a:r>
              <a:rPr lang="fi-FI" dirty="0"/>
              <a:t>Jatkohanke </a:t>
            </a:r>
            <a:r>
              <a:rPr lang="fi-FI" dirty="0">
                <a:hlinkClick r:id="rId2"/>
              </a:rPr>
              <a:t>https://blogit.gradia.fi/tyte/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6793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8F6C4B-1661-4889-B7E9-12E4EA83F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094421"/>
          </a:xfrm>
        </p:spPr>
        <p:txBody>
          <a:bodyPr>
            <a:noAutofit/>
          </a:bodyPr>
          <a:lstStyle/>
          <a:p>
            <a:r>
              <a:rPr lang="fi-FI" sz="3600" dirty="0"/>
              <a:t>Ottakaa yhteyttä ja pyytäkää avustusta Digiongelmiin ja osaamiseen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C03694D-A527-4513-AFED-B59CADF80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4185" y="2960961"/>
            <a:ext cx="7886700" cy="2046468"/>
          </a:xfrm>
        </p:spPr>
        <p:txBody>
          <a:bodyPr>
            <a:normAutofit fontScale="55000" lnSpcReduction="20000"/>
          </a:bodyPr>
          <a:lstStyle/>
          <a:p>
            <a:r>
              <a:rPr lang="fi-FI" sz="2900" dirty="0"/>
              <a:t>Sähköpostilla Redu.Digitutor@redu.fi (</a:t>
            </a:r>
            <a:r>
              <a:rPr lang="fi-FI" sz="2900" dirty="0" err="1"/>
              <a:t>Redu</a:t>
            </a:r>
            <a:r>
              <a:rPr lang="fi-FI" sz="2900" dirty="0"/>
              <a:t> Digitutor) </a:t>
            </a:r>
          </a:p>
          <a:p>
            <a:r>
              <a:rPr lang="fi-FI" sz="2900" dirty="0"/>
              <a:t>Puhelimella 040 675 9328 tai käy pyytämässä opastusta neuvontapisteestä  työhuoneesta C108.</a:t>
            </a:r>
          </a:p>
          <a:p>
            <a:r>
              <a:rPr lang="fi-FI" sz="2900" dirty="0"/>
              <a:t>Voit liittyä myös </a:t>
            </a:r>
            <a:r>
              <a:rPr lang="fi-FI" sz="2900" dirty="0" err="1"/>
              <a:t>Whatsapp</a:t>
            </a:r>
            <a:r>
              <a:rPr lang="fi-FI" sz="2900" dirty="0"/>
              <a:t> tai </a:t>
            </a:r>
            <a:r>
              <a:rPr lang="fi-FI" sz="2900" dirty="0" err="1"/>
              <a:t>Slack</a:t>
            </a:r>
            <a:r>
              <a:rPr lang="fi-FI" sz="2900" dirty="0"/>
              <a:t> ryhmään. Pyyntö Digitutoreille..</a:t>
            </a:r>
          </a:p>
          <a:p>
            <a:endParaRPr lang="fi-FI" sz="2900" dirty="0"/>
          </a:p>
          <a:p>
            <a:r>
              <a:rPr lang="fi-FI" sz="2900" dirty="0"/>
              <a:t>Tieto- ja viestintätekniikan lehtori Jyrki Niskanen 040 584 1027 (4719).</a:t>
            </a:r>
          </a:p>
          <a:p>
            <a:r>
              <a:rPr lang="fi-FI" sz="2900" dirty="0">
                <a:hlinkClick r:id="rId2"/>
              </a:rPr>
              <a:t>https://ooodi.wordpress.com/Digiohjaus</a:t>
            </a:r>
            <a:endParaRPr lang="fi-FI" sz="29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948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6D587C-A677-4321-963F-9497E76E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	Millaista digiosaamista 	työelämässä tarvitaan?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F6EE76EE-B8F1-435D-935F-9CF688417AA2}"/>
              </a:ext>
            </a:extLst>
          </p:cNvPr>
          <p:cNvSpPr/>
          <p:nvPr/>
        </p:nvSpPr>
        <p:spPr>
          <a:xfrm>
            <a:off x="2341362" y="1644191"/>
            <a:ext cx="3285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hlinkClick r:id="rId2"/>
              </a:rPr>
              <a:t>https://bit.ly/2DIeOxK</a:t>
            </a:r>
            <a:r>
              <a:rPr lang="fi-FI" dirty="0"/>
              <a:t> (laita iso i)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AFBAEBA-8EE6-4723-AE23-E662D2095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647" y="3429000"/>
            <a:ext cx="1898469" cy="187889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F70DB88-DD15-40B3-B28B-695B963B6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963" y="2094008"/>
            <a:ext cx="4867684" cy="424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93710"/>
      </p:ext>
    </p:extLst>
  </p:cSld>
  <p:clrMapOvr>
    <a:masterClrMapping/>
  </p:clrMapOvr>
</p:sld>
</file>

<file path=ppt/theme/theme1.xml><?xml version="1.0" encoding="utf-8"?>
<a:theme xmlns:a="http://schemas.openxmlformats.org/drawingml/2006/main" name="REDU ppt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DU ppt" id="{5B73190C-928F-4F76-86A4-B4016714B69F}" vid="{5D29A14A-791F-4D93-B814-30C15B5D136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3BAADDFB50E7F4B8FA87458B8C04D8F" ma:contentTypeVersion="17" ma:contentTypeDescription="Luo uusi asiakirja." ma:contentTypeScope="" ma:versionID="b8958de964a9e7f1fd38dcb2a47ed664">
  <xsd:schema xmlns:xsd="http://www.w3.org/2001/XMLSchema" xmlns:xs="http://www.w3.org/2001/XMLSchema" xmlns:p="http://schemas.microsoft.com/office/2006/metadata/properties" xmlns:ns2="3355c255-298e-45cf-b474-b6b932b7fa3b" xmlns:ns3="37044719-edce-4565-9ee8-abfec4b8f09f" targetNamespace="http://schemas.microsoft.com/office/2006/metadata/properties" ma:root="true" ma:fieldsID="84fcaa8c82cddf7cd8bff634e9afc4c6" ns2:_="" ns3:_="">
    <xsd:import namespace="3355c255-298e-45cf-b474-b6b932b7fa3b"/>
    <xsd:import namespace="37044719-edce-4565-9ee8-abfec4b8f09f"/>
    <xsd:element name="properties">
      <xsd:complexType>
        <xsd:sequence>
          <xsd:element name="documentManagement">
            <xsd:complexType>
              <xsd:all>
                <xsd:element ref="ns2:Tulosalue-yksikkö" minOccurs="0"/>
                <xsd:element ref="ns2:AKtyyppi" minOccurs="0"/>
                <xsd:element ref="ns3:TK_x002d_sivu" minOccurs="0"/>
                <xsd:element ref="ns2:Hyväksytty" minOccurs="0"/>
                <xsd:element ref="ns2:Tiimi_x0020_tai_x0020_työryhmä" minOccurs="0"/>
                <xsd:element ref="ns2:Toimiala_x0020_tai_x0020_toimintayksikkö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55c255-298e-45cf-b474-b6b932b7fa3b" elementFormDefault="qualified">
    <xsd:import namespace="http://schemas.microsoft.com/office/2006/documentManagement/types"/>
    <xsd:import namespace="http://schemas.microsoft.com/office/infopath/2007/PartnerControls"/>
    <xsd:element name="Tulosalue-yksikkö" ma:index="2" nillable="true" ma:displayName="Tulosalue-yksikkö" ma:description="Valitse SharePointiin lisäämäsi asiakirjan tai sivun tuottaneen tulosalueen tai yksikön nimi." ma:format="Dropdown" ma:internalName="Tulosalue_x002d_yksikk_x00f6_">
      <xsd:simpleType>
        <xsd:union memberTypes="dms:Text">
          <xsd:simpleType>
            <xsd:restriction base="dms:Choice">
              <xsd:enumeration value="Rovaniemen koulutuskuntayhtymä"/>
              <xsd:enumeration value="Rovaniemi Municipal Federation of Education"/>
              <xsd:enumeration value="REDU Edu Oy"/>
              <xsd:enumeration value="Lapin koulutuskeskus REDU"/>
              <xsd:enumeration value="Lapland Education Centre REDU"/>
              <xsd:enumeration value="Santasport Lapin Urheiluopisto"/>
              <xsd:enumeration value="Lapin kesäyliopisto"/>
              <xsd:enumeration value="Santasport Finland Oy"/>
              <xsd:enumeration value="Opetus- ja kulttuuriministeriö"/>
              <xsd:enumeration value="Opetushallitus"/>
              <xsd:enumeration value="Kansallinen koulutuksen arviointikeskus"/>
              <xsd:enumeration value="Tietosuojavaltuutetun toimisto"/>
              <xsd:enumeration value="Rovaniemen kaupunki"/>
              <xsd:enumeration value="Kemijärven kaupunki"/>
              <xsd:enumeration value="Kittilän kunta"/>
              <xsd:enumeration value="Kolarin kunta"/>
              <xsd:enumeration value="Sodankylän Kunta"/>
              <xsd:enumeration value="Ranuan kunta"/>
            </xsd:restriction>
          </xsd:simpleType>
        </xsd:union>
      </xsd:simpleType>
    </xsd:element>
    <xsd:element name="AKtyyppi" ma:index="3" nillable="true" ma:displayName="Asiakirjatyyppi" ma:description="Valitse luettelosta SharePointiin tuomasi asiakirjan tyyppi. Jos luettelosta ei löydy sopivaa, kirjoita oma vaihtoehto." ma:format="Dropdown" ma:internalName="AKtyyppi">
      <xsd:simpleType>
        <xsd:union memberTypes="dms:Text">
          <xsd:simpleType>
            <xsd:restriction base="dms:Choice">
              <xsd:enumeration value="Aloite"/>
              <xsd:enumeration value="Ansioluettelo"/>
              <xsd:enumeration value="Asiakirja"/>
              <xsd:enumeration value="Asialista"/>
              <xsd:enumeration value="Asemapiirros"/>
              <xsd:enumeration value="Delegointipäätös"/>
              <xsd:enumeration value="Delegointimatriisi"/>
              <xsd:enumeration value="Dokumentaatio"/>
              <xsd:enumeration value="Ehdotus"/>
              <xsd:enumeration value="Esite"/>
              <xsd:enumeration value="Esitelmä"/>
              <xsd:enumeration value="Esitys"/>
              <xsd:enumeration value="Esityslista"/>
              <xsd:enumeration value="Faksi"/>
              <xsd:enumeration value="Hakemus"/>
              <xsd:enumeration value="Hankintapaikka"/>
              <xsd:enumeration value="Hankintapaikkaluettelo"/>
              <xsd:enumeration value="Hankintasopimus"/>
              <xsd:enumeration value="Henkilökohtaistamissuunnitelma"/>
              <xsd:enumeration value="Hinnasto"/>
              <xsd:enumeration value="Ilmoitus"/>
              <xsd:enumeration value="Järjestyssääntö"/>
              <xsd:enumeration value="Järjestämislupa"/>
              <xsd:enumeration value="Järjestämissopimus"/>
              <xsd:enumeration value="Järjestämissuunnitelma"/>
              <xsd:enumeration value="Julkaisu"/>
              <xsd:enumeration value="Kannanotto"/>
              <xsd:enumeration value="Kantelu"/>
              <xsd:enumeration value="Katsaus"/>
              <xsd:enumeration value="Kertomus"/>
              <xsd:enumeration value="Kirje"/>
              <xsd:enumeration value="Kokouskutsu"/>
              <xsd:enumeration value="Koulutussopimus"/>
              <xsd:enumeration value="Koulutuspalvelukuvaus"/>
              <xsd:enumeration value="Koonti"/>
              <xsd:enumeration value="Koontiraportti"/>
              <xsd:enumeration value="Kutsu"/>
              <xsd:enumeration value="Kuva"/>
              <xsd:enumeration value="Kuvio"/>
              <xsd:enumeration value="Laskelma"/>
              <xsd:enumeration value="Lasku"/>
              <xsd:enumeration value="Lausunto"/>
              <xsd:enumeration value="Lehdistötiedote"/>
              <xsd:enumeration value="Liite"/>
              <xsd:enumeration value="Lista"/>
              <xsd:enumeration value="Lomake"/>
              <xsd:enumeration value="Luettelo"/>
              <xsd:enumeration value="Lupa"/>
              <xsd:enumeration value="Lähete"/>
              <xsd:enumeration value="Malli"/>
              <xsd:enumeration value="Muistio"/>
              <xsd:enumeration value="Muistion ote"/>
              <xsd:enumeration value="Muu asiakirja"/>
              <xsd:enumeration value="Määräys"/>
              <xsd:enumeration value="Nimitys"/>
              <xsd:enumeration value="Oheismateriaali"/>
              <xsd:enumeration value="Ohje"/>
              <xsd:enumeration value="Ohjelma"/>
              <xsd:enumeration value="Ohjesääntö"/>
              <xsd:enumeration value="Opas"/>
              <xsd:enumeration value="Opetussuunnitelma"/>
              <xsd:enumeration value="Osallistujaluettelo"/>
              <xsd:enumeration value="Ote"/>
              <xsd:enumeration value="Piirustus"/>
              <xsd:enumeration value="Pohja tai malli"/>
              <xsd:enumeration value="Pohjapiirros"/>
              <xsd:enumeration value="Puhe"/>
              <xsd:enumeration value="Prosessikuvaus"/>
              <xsd:enumeration value="Pyyntö"/>
              <xsd:enumeration value="Päätös"/>
              <xsd:enumeration value="Päätösluettelo"/>
              <xsd:enumeration value="Pöytäkirja"/>
              <xsd:enumeration value="Pöytäkirjaote"/>
              <xsd:enumeration value="Raportti"/>
              <xsd:enumeration value="Rekisteriseloste"/>
              <xsd:enumeration value="Reklamaatio"/>
              <xsd:enumeration value="Seloste"/>
              <xsd:enumeration value="Selvitys"/>
              <xsd:enumeration value="Sopimus"/>
              <xsd:enumeration value="Strategia"/>
              <xsd:enumeration value="Suositus"/>
              <xsd:enumeration value="Suunnitelma"/>
              <xsd:enumeration value="Sääntö"/>
              <xsd:enumeration value="Talousarvio"/>
              <xsd:enumeration value="Taloussuunnitelma"/>
              <xsd:enumeration value="Talousraportti"/>
              <xsd:enumeration value="Tasekirja"/>
              <xsd:enumeration value="Tarjous"/>
              <xsd:enumeration value="Tarjouspyyntö"/>
              <xsd:enumeration value="Tarkastuskertomus"/>
              <xsd:enumeration value="Tiedote"/>
              <xsd:enumeration value="Tietosuojaseloste"/>
              <xsd:enumeration value="Tilasto"/>
              <xsd:enumeration value="Tilaus"/>
              <xsd:enumeration value="Tilinpäätös"/>
              <xsd:enumeration value="Todistus"/>
              <xsd:enumeration value="Toiminta- ja taloussuunnitelma"/>
              <xsd:enumeration value="Toimintasuunnitelma"/>
              <xsd:enumeration value="Toimintakertomus"/>
              <xsd:enumeration value="Toteuttamissuunnitelma"/>
              <xsd:enumeration value="Tosite"/>
              <xsd:enumeration value="Tuotekehitys"/>
              <xsd:enumeration value="Tulokset"/>
              <xsd:enumeration value="Tulosraportti"/>
              <xsd:enumeration value="Tulossopimus"/>
              <xsd:enumeration value="Tulostavoitteet"/>
              <xsd:enumeration value="Tutkinnon perusteet"/>
              <xsd:enumeration value="Työjärjestys"/>
              <xsd:enumeration value="Työtodistus"/>
              <xsd:enumeration value="Työvuorolista"/>
              <xsd:enumeration value="Uutinen"/>
              <xsd:enumeration value="Uutiskirje"/>
              <xsd:enumeration value="Vahvistus"/>
              <xsd:enumeration value="Vakuutuskirja"/>
              <xsd:enumeration value="Valitus"/>
              <xsd:enumeration value="Valitusosoitus"/>
              <xsd:enumeration value="Valtakirja"/>
              <xsd:enumeration value="Vastine"/>
              <xsd:enumeration value="Vuosikello"/>
              <xsd:enumeration value="Vuosiraportti"/>
              <xsd:enumeration value="Yhteenveto"/>
            </xsd:restriction>
          </xsd:simpleType>
        </xsd:union>
      </xsd:simpleType>
    </xsd:element>
    <xsd:element name="Hyväksytty" ma:index="5" nillable="true" ma:displayName="Hyväksytty" ma:description="Hyväksymismerkinnät / päätösnumero" ma:internalName="Hyv_x00e4_ksytty">
      <xsd:simpleType>
        <xsd:restriction base="dms:Text">
          <xsd:maxLength value="255"/>
        </xsd:restriction>
      </xsd:simpleType>
    </xsd:element>
    <xsd:element name="Tiimi_x0020_tai_x0020_työryhmä" ma:index="6" nillable="true" ma:displayName="Tiimi tai työryhmä" ma:description="Mikäli SharePointiin tuomasi dokumentti on tiimin, työryhmän tai toimielimen tuottama tai sen päätös, valitse luettelosta tai kirjoita nimi." ma:format="Dropdown" ma:indexed="true" ma:internalName="Tiimi_x0020_tai_x0020_ty_x00f6_ryhm_x00e4_">
      <xsd:simpleType>
        <xsd:union memberTypes="dms:Text">
          <xsd:simpleType>
            <xsd:restriction base="dms:Choice">
              <xsd:enumeration value="Henkilöstöpalvelujen tiimi"/>
              <xsd:enumeration value="Infratiimi"/>
              <xsd:enumeration value="IT- ja sähkötiimi"/>
              <xsd:enumeration value="IT-, sähkö- ja konetiimi"/>
              <xsd:enumeration value="Johtoryhmä"/>
              <xsd:enumeration value="Kansainvälisyys-työryhmä"/>
              <xsd:enumeration value="Laadunhallinnan työryhmä"/>
              <xsd:enumeration value="Lupa- ja koulutustehtävätyöryhmä"/>
              <xsd:enumeration value="Opintopalvelujen tiimi"/>
              <xsd:enumeration value="Opiskelijan hyvinvointipalvelujen tiimi"/>
              <xsd:enumeration value="Opiskelijaraati"/>
              <xsd:enumeration value="Osaamisen kehittämisen työryhmä"/>
              <xsd:enumeration value="REDU kehittämisryhmä"/>
              <xsd:enumeration value="Saavutettavuustyöryhmä"/>
              <xsd:enumeration value="Sisäilmatyöryhmä"/>
              <xsd:enumeration value="SORA-toimielin"/>
              <xsd:enumeration value="Talouspalvelujen tiimi"/>
              <xsd:enumeration value="Tarkastuslautakunta"/>
              <xsd:enumeration value="Tietohallinnon ohjausryhmä"/>
              <xsd:enumeration value="Tietosuoja- ja asiakirjahallinnon työryhmä"/>
              <xsd:enumeration value="Työajanseurantaryhmä"/>
              <xsd:enumeration value="Työelämäpalvelujen tiimi"/>
              <xsd:enumeration value="Työhyvinvointitoimikunta"/>
              <xsd:enumeration value="Työsuojelutoimikunta"/>
              <xsd:enumeration value="UOPI johtotiimi"/>
              <xsd:enumeration value="Viestinnän työryhmä"/>
              <xsd:enumeration value="Yhtymähallitus"/>
              <xsd:enumeration value="Yhtymäkokous"/>
              <xsd:enumeration value="Yhteistyötoimikunta"/>
              <xsd:enumeration value="Yhteistyötoimikunta ja työsuojelutoimikunta"/>
            </xsd:restriction>
          </xsd:simpleType>
        </xsd:union>
      </xsd:simpleType>
    </xsd:element>
    <xsd:element name="Toimiala_x0020_tai_x0020_toimintayksikkö" ma:index="7" nillable="true" ma:displayName="Toimiala tai toimintayksikkö" ma:format="Dropdown" ma:internalName="Toimiala_x0020_tai_x0020_toimintayksikk_x00f6_">
      <xsd:simpleType>
        <xsd:union memberTypes="dms:Text">
          <xsd:simpleType>
            <xsd:restriction base="dms:Choice">
              <xsd:enumeration value="Auto- ja logistiikka-alat"/>
              <xsd:enumeration value="RaCa-, elintarvike- ja puhdistuspalvelualat"/>
              <xsd:enumeration value="IT-, sähkö-, kone-, maanmittaus- ja lentokoneasennusalat"/>
              <xsd:enumeration value="Kaivos- ja maarakennusalat"/>
              <xsd:enumeration value="Matkailu- ja luontoalat"/>
              <xsd:enumeration value="Rakennus-, talotekniikka-, pintakäsittely- ja puualat"/>
              <xsd:enumeration value="Terveys- ja hyvinvointialat"/>
              <xsd:enumeration value="Metsäala"/>
              <xsd:enumeration value="Liikunta-, kulttuuri- ja kasvatusalat"/>
              <xsd:enumeration value="Liiketalous-, hius- ja kauneudenhoito-, tekstiili- ja muotialat"/>
              <xsd:enumeration value="VALMA-, TELMA ja maahanmuuttajakoulutus"/>
              <xsd:enumeration value="Yhteiset opinnot"/>
              <xsd:enumeration value="Oppimisen suunnittelu- ja kehittämispalvelut"/>
              <xsd:enumeration value="Työelämäpalvelut"/>
              <xsd:enumeration value="Opiskelijapalvelut"/>
              <xsd:enumeration value="Ravintolapalvelut"/>
              <xsd:enumeration value="Jokiväylän toimintayksikkö"/>
              <xsd:enumeration value="Jänkätien toimintayksikkö"/>
              <xsd:enumeration value="Kemijärven toimintayksikkö"/>
              <xsd:enumeration value="Kittilän toimintayksikkö"/>
              <xsd:enumeration value="Porokadun toimintayksikkö"/>
              <xsd:enumeration value="Sodankylän toimintayksikkö"/>
              <xsd:enumeration value="Wellevi"/>
              <xsd:enumeration value="Sisäiset palvelut"/>
              <xsd:enumeration value="Sisäiset palvelut, Talouspalvelut"/>
              <xsd:enumeration value="Sisäiset palvelut, Henkilöstöpalvelut"/>
              <xsd:enumeration value="Sisäiset palvelut, Kiinteistöpalvelut"/>
              <xsd:enumeration value="Sisäiset palvelut, KJ-palvelut"/>
              <xsd:enumeration value="Sisäiset palvelut, IT-palvelut"/>
            </xsd:restriction>
          </xsd:simpleType>
        </xsd:union>
      </xsd:simpleType>
    </xsd:element>
    <xsd:element name="_dlc_DocId" ma:index="10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11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044719-edce-4565-9ee8-abfec4b8f09f" elementFormDefault="qualified">
    <xsd:import namespace="http://schemas.microsoft.com/office/2006/documentManagement/types"/>
    <xsd:import namespace="http://schemas.microsoft.com/office/infopath/2007/PartnerControls"/>
    <xsd:element name="TK_x002d_sivu" ma:index="4" nillable="true" ma:displayName="TK-sivu" ma:list="{6f0d2c33-5d53-4721-86f5-f55b50bec236}" ma:internalName="TK_x002d_sivu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AD434FDAF435B40B9BEB5AAAEC7A1F5" ma:contentTypeVersion="7" ma:contentTypeDescription="Luo uusi asiakirja." ma:contentTypeScope="" ma:versionID="ff0b61181d29d120c0f719e481978393">
  <xsd:schema xmlns:xsd="http://www.w3.org/2001/XMLSchema" xmlns:xs="http://www.w3.org/2001/XMLSchema" xmlns:p="http://schemas.microsoft.com/office/2006/metadata/properties" xmlns:ns2="c302d7a6-d7bd-491d-b884-55f9156b55ce" targetNamespace="http://schemas.microsoft.com/office/2006/metadata/properties" ma:root="true" ma:fieldsID="f28e4bdb37ea58cf6d33a3e5cb1857ff" ns2:_="">
    <xsd:import namespace="c302d7a6-d7bd-491d-b884-55f9156b55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02d7a6-d7bd-491d-b884-55f9156b55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F8E897-45D6-497D-841B-0050EA9C6B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308631-A578-4E3A-9A00-573F9F01C3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55c255-298e-45cf-b474-b6b932b7fa3b"/>
    <ds:schemaRef ds:uri="37044719-edce-4565-9ee8-abfec4b8f0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FB2F21-82BB-4EB5-9F09-573BDF425348}"/>
</file>

<file path=customXml/itemProps4.xml><?xml version="1.0" encoding="utf-8"?>
<ds:datastoreItem xmlns:ds="http://schemas.openxmlformats.org/officeDocument/2006/customXml" ds:itemID="{A53DF0F4-A583-4445-8587-04DD8902BBEE}">
  <ds:schemaRefs>
    <ds:schemaRef ds:uri="http://schemas.microsoft.com/office/2006/metadata/properties"/>
    <ds:schemaRef ds:uri="http://schemas.microsoft.com/office/infopath/2007/PartnerControls"/>
    <ds:schemaRef ds:uri="3355c255-298e-45cf-b474-b6b932b7fa3b"/>
    <ds:schemaRef ds:uri="37044719-edce-4565-9ee8-abfec4b8f09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REDU ppt</Template>
  <TotalTime>1595</TotalTime>
  <Words>489</Words>
  <Application>Microsoft Office PowerPoint</Application>
  <PresentationFormat>Näytössä katseltava diaesitys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REDU ppt</vt:lpstr>
      <vt:lpstr>Digitutorin toiminta oppilaitoksessa</vt:lpstr>
      <vt:lpstr>Toiminnan tarkoitus</vt:lpstr>
      <vt:lpstr> Toimintamalli</vt:lpstr>
      <vt:lpstr> Valmentautumispolku</vt:lpstr>
      <vt:lpstr> Tavoite ja tehtävät</vt:lpstr>
      <vt:lpstr> Osaamistavoitteet</vt:lpstr>
      <vt:lpstr> Toiminnan jatkuminen</vt:lpstr>
      <vt:lpstr>Ottakaa yhteyttä ja pyytäkää avustusta Digiongelmiin ja osaamiseen</vt:lpstr>
      <vt:lpstr> Millaista digiosaamista  työelämässä tarvitaan?</vt:lpstr>
      <vt:lpstr> https://answergarden.ch/1074055 </vt:lpstr>
    </vt:vector>
  </TitlesOfParts>
  <Company>EDU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Heikkilä Pertti</dc:creator>
  <cp:lastModifiedBy>Jyrki</cp:lastModifiedBy>
  <cp:revision>22</cp:revision>
  <dcterms:created xsi:type="dcterms:W3CDTF">2017-12-14T13:35:59Z</dcterms:created>
  <dcterms:modified xsi:type="dcterms:W3CDTF">2020-05-19T10:59:26Z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0x010100DAD434FDAF435B40B9BEB5AAAEC7A1F5</vt:lpwstr>
  </property>
  <property fmtid="{D5CDD505-2E9C-101B-9397-08002B2CF9AE}" pid="3" name="_dlc_DocIdItemGuid">
    <vt:lpwstr>05e93b44-af24-4551-aae7-01d348597d05</vt:lpwstr>
  </property>
</Properties>
</file>