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CFC1"/>
    <a:srgbClr val="FFC000"/>
    <a:srgbClr val="595959"/>
    <a:srgbClr val="40404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22DC407-349E-431B-8BBB-607DC8FF01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0D46E11-93E5-4BAD-BB52-436B406F14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FB44E96-D44B-4A6E-B084-CF9B77066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2FE28-91E0-4085-8E36-655B9E8C7F10}" type="datetimeFigureOut">
              <a:rPr lang="fi-FI" smtClean="0"/>
              <a:t>21.11.2019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C4F5F0F-9AFD-4539-B708-0EAA680C3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2B34064-FB91-4296-BBF1-23F43820D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3ED28-CF2F-4D87-BCAC-AA0BFD4EF5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6167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2E6103-CB4C-4A45-806E-DF52CA88C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6ACE8612-3B38-4C5F-BBB2-D32207DCBF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E5C2978-581B-4494-8E70-B8E26DC78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2FE28-91E0-4085-8E36-655B9E8C7F10}" type="datetimeFigureOut">
              <a:rPr lang="fi-FI" smtClean="0"/>
              <a:t>21.11.2019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325FCB3-A4D5-407E-8407-5B6791FEB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2B5113-E898-431E-9F9E-713C9A156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3ED28-CF2F-4D87-BCAC-AA0BFD4EF5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7760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998E0AB8-9BC9-47B2-9441-6827DBE8C0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67970172-8FBB-460C-9F5B-E61B9677CC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E9E1F9B-AEFF-43E1-BCA5-43EC3D98C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2FE28-91E0-4085-8E36-655B9E8C7F10}" type="datetimeFigureOut">
              <a:rPr lang="fi-FI" smtClean="0"/>
              <a:t>21.11.2019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7B641E3-FD3F-49F6-8E12-6CD721862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8D98575-C172-497F-975D-BBBF86AFF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3ED28-CF2F-4D87-BCAC-AA0BFD4EF5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4588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54CC31-58C8-49EB-B3AF-7E1923A6B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D2F8668-A663-40A5-819D-1696AFF638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63C8E40-1831-431C-ACE0-8277EE215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2FE28-91E0-4085-8E36-655B9E8C7F10}" type="datetimeFigureOut">
              <a:rPr lang="fi-FI" smtClean="0"/>
              <a:t>21.11.2019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8957399-E604-44A2-9421-13DDB6A22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A4CC420-5441-4C6D-98F0-B63E6AB93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3ED28-CF2F-4D87-BCAC-AA0BFD4EF5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80904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B784084-2584-4BF1-BDBE-F16730C2D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CC2D614-8419-434F-9E01-F9028863B5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DB32707-1291-41A7-9A44-6F0647BD1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2FE28-91E0-4085-8E36-655B9E8C7F10}" type="datetimeFigureOut">
              <a:rPr lang="fi-FI" smtClean="0"/>
              <a:t>21.11.2019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EB25CE6-A386-4695-8727-8BF2CB363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070D729-3BEF-4403-BAB1-6E0516D5E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3ED28-CF2F-4D87-BCAC-AA0BFD4EF5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9371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5B5C425-DE1A-41BF-8F7E-02BD6E952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E0F5D35-BAA8-4540-A1EE-7840A07521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26A6476-5324-4231-AA37-E262C9D198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58624D0-66F2-4783-8EBB-C8DFCA999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2FE28-91E0-4085-8E36-655B9E8C7F10}" type="datetimeFigureOut">
              <a:rPr lang="fi-FI" smtClean="0"/>
              <a:t>21.11.2019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5C0C9EC-5C71-4F5F-B8BA-5E2F978B3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172F16D-A2BA-4FC0-BC50-029D262F4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3ED28-CF2F-4D87-BCAC-AA0BFD4EF5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5365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2920035-BA39-4777-B7C3-3A3EBD40A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54035D3-4960-420C-ACE7-A907A79374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1E9EE28-C938-4B1E-A506-28BD389C57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DB3844D-9016-4520-9080-7FBF2C0C5F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D68F454F-6381-4CBD-B76F-ACCC1316F2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E321962-371D-495B-ABF4-AEC176226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2FE28-91E0-4085-8E36-655B9E8C7F10}" type="datetimeFigureOut">
              <a:rPr lang="fi-FI" smtClean="0"/>
              <a:t>21.11.2019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F4BACE1F-69D8-440C-AF42-94BF786DB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33873D63-E83F-4773-A0EB-748D80AC9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3ED28-CF2F-4D87-BCAC-AA0BFD4EF5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98634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6223783-6A1E-4BF4-9460-C4E756BE5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6ACA4969-64C5-4DDB-92D2-3AD78B302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2FE28-91E0-4085-8E36-655B9E8C7F10}" type="datetimeFigureOut">
              <a:rPr lang="fi-FI" smtClean="0"/>
              <a:t>21.11.2019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6E1A44EE-63CE-40E5-895A-25D5F312E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33025DD-1FBC-4379-8C26-5D3F145FD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3ED28-CF2F-4D87-BCAC-AA0BFD4EF5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9628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B7675F45-0009-4B22-A728-85B3AEEB6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2FE28-91E0-4085-8E36-655B9E8C7F10}" type="datetimeFigureOut">
              <a:rPr lang="fi-FI" smtClean="0"/>
              <a:t>21.11.2019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89E45A44-147A-4E61-85E7-7F29BC8D0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B4B3086-6297-49DA-8661-C23F0866C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3ED28-CF2F-4D87-BCAC-AA0BFD4EF5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76266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187E9BC-4C56-44C8-8159-883F42820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2DA3EE3-B77B-416C-AB5F-432481C25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DE65595F-819E-486A-BA00-F4926DC541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2E3B321-4DBD-4AEA-B4EE-71749C0F3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2FE28-91E0-4085-8E36-655B9E8C7F10}" type="datetimeFigureOut">
              <a:rPr lang="fi-FI" smtClean="0"/>
              <a:t>21.11.2019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688AE6F-E449-4A5A-B660-285D7FE45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1DB8F37-96A5-4B53-8822-517554314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3ED28-CF2F-4D87-BCAC-AA0BFD4EF5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56440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C526C67-9135-4B79-BD43-7D7A93F66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80D4B1CB-2E40-45BF-A173-AB2A321EE4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EA0C203C-BD18-4D9F-AF5E-35540C4C0F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762529E-9620-4DCF-83EE-8889275AA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2FE28-91E0-4085-8E36-655B9E8C7F10}" type="datetimeFigureOut">
              <a:rPr lang="fi-FI" smtClean="0"/>
              <a:t>21.11.2019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50A28E4-DD31-4A09-A462-AA4F6BE66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CDAB206-DFA8-46FF-8666-C8C232C62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3ED28-CF2F-4D87-BCAC-AA0BFD4EF5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84849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C8D05045-C36B-4848-9A54-2604A9F5E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E6ED6C7-389B-4A56-9320-BACDDB396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A599BE0-340C-4CDE-AA59-F7D06B35D0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2FE28-91E0-4085-8E36-655B9E8C7F10}" type="datetimeFigureOut">
              <a:rPr lang="fi-FI" smtClean="0"/>
              <a:t>21.11.2019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4FE0093-205D-4560-900E-07379AAB65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BD579FE-FB7E-4D49-9DB2-D9BC66F123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3ED28-CF2F-4D87-BCAC-AA0BFD4EF5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29747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blogit.gradia.fi/parasta_osaamista/toimintamallit-ja-materiaalit/perehdytys/" TargetMode="External"/><Relationship Id="rId3" Type="http://schemas.openxmlformats.org/officeDocument/2006/relationships/hyperlink" Target="https://osaan.fi/#/" TargetMode="External"/><Relationship Id="rId7" Type="http://schemas.openxmlformats.org/officeDocument/2006/relationships/hyperlink" Target="https://blogit.gradia.fi/parasta_osaamista/tyoelamassa-oppimisen-muistilistat/" TargetMode="External"/><Relationship Id="rId2" Type="http://schemas.openxmlformats.org/officeDocument/2006/relationships/hyperlink" Target="https://www.thinglink.com/video/122533940286403379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logit.gradia.fi/parastadigiohjausta/wp-content/uploads/sites/6/2019/09/videopuhelut.png" TargetMode="External"/><Relationship Id="rId11" Type="http://schemas.openxmlformats.org/officeDocument/2006/relationships/hyperlink" Target="https://www.youtube.com/watch?v=dmAnvIyFXTw" TargetMode="External"/><Relationship Id="rId5" Type="http://schemas.openxmlformats.org/officeDocument/2006/relationships/hyperlink" Target="https://blogit.gradia.fi/parastadigiohjausta/wp-content/uploads/sites/6/2019/09/Foreammatti.png" TargetMode="External"/><Relationship Id="rId10" Type="http://schemas.openxmlformats.org/officeDocument/2006/relationships/hyperlink" Target="https://ohjaan.fi/" TargetMode="External"/><Relationship Id="rId4" Type="http://schemas.openxmlformats.org/officeDocument/2006/relationships/hyperlink" Target="http://www.te-palvelut.fi/te/fi/" TargetMode="External"/><Relationship Id="rId9" Type="http://schemas.openxmlformats.org/officeDocument/2006/relationships/hyperlink" Target="https://ohjaan.fi/koulutuksen-jarjestajan-opas-verkkokurssin-kayttoon-ottamiseksi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blogit.gradia.fi/parastadigiohjausta/wp-content/uploads/sites/6/2019/09/QR-koodit.png" TargetMode="External"/><Relationship Id="rId3" Type="http://schemas.openxmlformats.org/officeDocument/2006/relationships/hyperlink" Target="https://www.youtube.com/watch?v=DVLLiJB2J6E&amp;t=18s" TargetMode="External"/><Relationship Id="rId7" Type="http://schemas.openxmlformats.org/officeDocument/2006/relationships/hyperlink" Target="https://www.youtube.com/watch?v=zur0xJjxD5U&amp;t=2s" TargetMode="External"/><Relationship Id="rId12" Type="http://schemas.openxmlformats.org/officeDocument/2006/relationships/hyperlink" Target="https://www.thinglink.com/video/1225343549843701765" TargetMode="External"/><Relationship Id="rId2" Type="http://schemas.openxmlformats.org/officeDocument/2006/relationships/hyperlink" Target="https://blogit.gradia.fi/parastadigiohjausta/wp-content/uploads/sites/6/2019/09/videopuhelut.p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GW9PGcFSuUk" TargetMode="External"/><Relationship Id="rId11" Type="http://schemas.openxmlformats.org/officeDocument/2006/relationships/hyperlink" Target="https://blogit.gradia.fi/parasta_osaamista/osaamisen-arviointioppaat/" TargetMode="External"/><Relationship Id="rId5" Type="http://schemas.openxmlformats.org/officeDocument/2006/relationships/hyperlink" Target="https://www.youtube.com/watch?v=dmAnvIyFXTw" TargetMode="External"/><Relationship Id="rId10" Type="http://schemas.openxmlformats.org/officeDocument/2006/relationships/hyperlink" Target="https://blogit.gradia.fi/parastadigiohjausta/wp-content/uploads/sites/6/2019/09/Oppimisen-ohjausj&#228;rjestelm&#228;t-1.png" TargetMode="External"/><Relationship Id="rId4" Type="http://schemas.openxmlformats.org/officeDocument/2006/relationships/hyperlink" Target="Oppimisen%20ohjausj&#228;rjestelm&#228;t" TargetMode="External"/><Relationship Id="rId9" Type="http://schemas.openxmlformats.org/officeDocument/2006/relationships/hyperlink" Target="Ohjausvideot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it.gradia.fi/parastadigiohjausta/wp-content/uploads/sites/6/2019/09/videopuhelut.png" TargetMode="External"/><Relationship Id="rId2" Type="http://schemas.openxmlformats.org/officeDocument/2006/relationships/hyperlink" Target="https://www.thinglink.com/video/1225343845831540741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blogit.gradia.fi/parastadigiohjausta/tyopaikkaohjaajien-osaamismerkki/" TargetMode="External"/><Relationship Id="rId4" Type="http://schemas.openxmlformats.org/officeDocument/2006/relationships/hyperlink" Target="https://www.youtube.com/watch?v=Kvzlm0O1WJ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62CF2A47-29C5-437B-A045-84886C8C0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5050" y="193299"/>
            <a:ext cx="7541899" cy="868612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fi-FI" dirty="0">
                <a:hlinkClick r:id="rId2"/>
              </a:rPr>
              <a:t>Ennen työelämässä oppimista</a:t>
            </a:r>
            <a:endParaRPr lang="fi-FI" dirty="0"/>
          </a:p>
        </p:txBody>
      </p:sp>
      <p:sp>
        <p:nvSpPr>
          <p:cNvPr id="22" name="Suorakulmio: Pyöristetyt kulmat 21">
            <a:extLst>
              <a:ext uri="{FF2B5EF4-FFF2-40B4-BE49-F238E27FC236}">
                <a16:creationId xmlns:a16="http://schemas.microsoft.com/office/drawing/2014/main" id="{096C3EBB-8C2D-4B64-9857-5319E9BC36EF}"/>
              </a:ext>
            </a:extLst>
          </p:cNvPr>
          <p:cNvSpPr/>
          <p:nvPr/>
        </p:nvSpPr>
        <p:spPr>
          <a:xfrm>
            <a:off x="293163" y="1253806"/>
            <a:ext cx="2371599" cy="4820840"/>
          </a:xfrm>
          <a:prstGeom prst="roundRect">
            <a:avLst/>
          </a:prstGeom>
          <a:solidFill>
            <a:srgbClr val="FFC000"/>
          </a:solidFill>
          <a:ln>
            <a:solidFill>
              <a:srgbClr val="59595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fi-FI" b="1" dirty="0"/>
              <a:t>OPISKELIJAN VALMIUDET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>
                <a:hlinkClick r:id="rId3"/>
              </a:rPr>
              <a:t>Osaamiskartoitus, esim. osaan.fi</a:t>
            </a: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Merkinnät opintohallinto-järjestelmässä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Motivaatio-keskustelu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  <a:p>
            <a:endParaRPr lang="fi-FI" dirty="0"/>
          </a:p>
        </p:txBody>
      </p:sp>
      <p:sp>
        <p:nvSpPr>
          <p:cNvPr id="23" name="Suorakulmio: Pyöristetyt kulmat 22">
            <a:extLst>
              <a:ext uri="{FF2B5EF4-FFF2-40B4-BE49-F238E27FC236}">
                <a16:creationId xmlns:a16="http://schemas.microsoft.com/office/drawing/2014/main" id="{E9D93EF5-E05B-4D4D-9F2E-70EC481E2F71}"/>
              </a:ext>
            </a:extLst>
          </p:cNvPr>
          <p:cNvSpPr/>
          <p:nvPr/>
        </p:nvSpPr>
        <p:spPr>
          <a:xfrm>
            <a:off x="2706876" y="1253806"/>
            <a:ext cx="2371599" cy="4820840"/>
          </a:xfrm>
          <a:prstGeom prst="roundRect">
            <a:avLst/>
          </a:prstGeom>
          <a:solidFill>
            <a:srgbClr val="FFC000"/>
          </a:solidFill>
          <a:ln>
            <a:solidFill>
              <a:srgbClr val="59595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fi-FI" b="1" dirty="0"/>
              <a:t>TYÖPAIKAN HAKU TAI VARMISTAMINEN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>
                <a:hlinkClick r:id="rId4"/>
              </a:rPr>
              <a:t>Mol.fi</a:t>
            </a:r>
            <a:r>
              <a:rPr lang="fi-FI" dirty="0"/>
              <a:t> </a:t>
            </a:r>
            <a:r>
              <a:rPr lang="fi-FI" dirty="0" err="1">
                <a:hlinkClick r:id="rId5"/>
              </a:rPr>
              <a:t>Foreammatti</a:t>
            </a:r>
            <a:br>
              <a:rPr lang="fi-FI" dirty="0"/>
            </a:br>
            <a:r>
              <a:rPr lang="fi-FI" dirty="0"/>
              <a:t>Tiitus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Hakemus + CV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Kaupunkien ja yritysten www-sivut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  <a:p>
            <a:endParaRPr lang="fi-FI" dirty="0"/>
          </a:p>
        </p:txBody>
      </p:sp>
      <p:sp>
        <p:nvSpPr>
          <p:cNvPr id="24" name="Suorakulmio: Pyöristetyt kulmat 23">
            <a:extLst>
              <a:ext uri="{FF2B5EF4-FFF2-40B4-BE49-F238E27FC236}">
                <a16:creationId xmlns:a16="http://schemas.microsoft.com/office/drawing/2014/main" id="{5D8939F8-918C-40CB-B223-8E9477E7A9F0}"/>
              </a:ext>
            </a:extLst>
          </p:cNvPr>
          <p:cNvSpPr/>
          <p:nvPr/>
        </p:nvSpPr>
        <p:spPr>
          <a:xfrm>
            <a:off x="5120589" y="1253806"/>
            <a:ext cx="4306572" cy="4820840"/>
          </a:xfrm>
          <a:prstGeom prst="roundRect">
            <a:avLst/>
          </a:prstGeom>
          <a:solidFill>
            <a:srgbClr val="FFC000"/>
          </a:solidFill>
          <a:ln>
            <a:solidFill>
              <a:srgbClr val="59595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fi-FI" b="1" dirty="0"/>
              <a:t>YHTEINEN SUUNNITTELU </a:t>
            </a:r>
            <a:br>
              <a:rPr lang="fi-FI" b="1" dirty="0"/>
            </a:br>
            <a:r>
              <a:rPr lang="fi-FI" dirty="0"/>
              <a:t>(mukana opiskelija, työpaikkaohjaaja, työnantajan edustaja, oppilaitoksen edustaja)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err="1"/>
              <a:t>Face</a:t>
            </a:r>
            <a:r>
              <a:rPr lang="fi-FI" dirty="0"/>
              <a:t> to </a:t>
            </a:r>
            <a:r>
              <a:rPr lang="fi-FI" dirty="0" err="1"/>
              <a:t>face</a:t>
            </a: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u="sng" dirty="0">
                <a:hlinkClick r:id="rId6"/>
              </a:rPr>
              <a:t>Videopuhelut</a:t>
            </a:r>
            <a:endParaRPr lang="fi-FI" u="sng" dirty="0"/>
          </a:p>
          <a:p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</p:txBody>
      </p:sp>
      <p:sp>
        <p:nvSpPr>
          <p:cNvPr id="25" name="Suorakulmio: Pyöristetyt kulmat 24">
            <a:extLst>
              <a:ext uri="{FF2B5EF4-FFF2-40B4-BE49-F238E27FC236}">
                <a16:creationId xmlns:a16="http://schemas.microsoft.com/office/drawing/2014/main" id="{244AE2A5-17C3-4589-9F18-9389A406791C}"/>
              </a:ext>
            </a:extLst>
          </p:cNvPr>
          <p:cNvSpPr/>
          <p:nvPr/>
        </p:nvSpPr>
        <p:spPr>
          <a:xfrm>
            <a:off x="9469276" y="1253806"/>
            <a:ext cx="2429561" cy="4820840"/>
          </a:xfrm>
          <a:prstGeom prst="roundRect">
            <a:avLst/>
          </a:prstGeom>
          <a:solidFill>
            <a:srgbClr val="FFC000"/>
          </a:solidFill>
          <a:ln>
            <a:solidFill>
              <a:srgbClr val="59595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fi-FI" b="1" dirty="0"/>
              <a:t>PEREHDYTYKSET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err="1">
                <a:hlinkClick r:id="rId7"/>
              </a:rPr>
              <a:t>ParastaOsaamista</a:t>
            </a:r>
            <a:r>
              <a:rPr lang="fi-FI" dirty="0">
                <a:hlinkClick r:id="rId7"/>
              </a:rPr>
              <a:t>-muistilistat</a:t>
            </a: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err="1">
                <a:hlinkClick r:id="rId8"/>
              </a:rPr>
              <a:t>ParastaOsaamista</a:t>
            </a:r>
            <a:r>
              <a:rPr lang="fi-FI" dirty="0">
                <a:hlinkClick r:id="rId8"/>
              </a:rPr>
              <a:t>-työpaikkaohjaajan perehdytys</a:t>
            </a: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>
                <a:hlinkClick r:id="rId9"/>
              </a:rPr>
              <a:t>Verkkokurssi</a:t>
            </a: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>
                <a:hlinkClick r:id="rId10"/>
              </a:rPr>
              <a:t>Ohjaan.fi</a:t>
            </a: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Webinaarit </a:t>
            </a:r>
          </a:p>
        </p:txBody>
      </p:sp>
      <p:sp>
        <p:nvSpPr>
          <p:cNvPr id="26" name="Suorakulmio: Pyöristetyt kulmat 25">
            <a:extLst>
              <a:ext uri="{FF2B5EF4-FFF2-40B4-BE49-F238E27FC236}">
                <a16:creationId xmlns:a16="http://schemas.microsoft.com/office/drawing/2014/main" id="{684592DA-A273-4B3D-B21E-D253725CCBCC}"/>
              </a:ext>
            </a:extLst>
          </p:cNvPr>
          <p:cNvSpPr/>
          <p:nvPr/>
        </p:nvSpPr>
        <p:spPr>
          <a:xfrm>
            <a:off x="7293104" y="3405669"/>
            <a:ext cx="1996933" cy="1609488"/>
          </a:xfrm>
          <a:prstGeom prst="roundRect">
            <a:avLst/>
          </a:prstGeom>
          <a:solidFill>
            <a:srgbClr val="16CFC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i-FI" b="1" dirty="0"/>
              <a:t>SOPIMUKSET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Opintohallintojärjestelmä, esim. </a:t>
            </a:r>
            <a:r>
              <a:rPr lang="fi-FI" dirty="0">
                <a:hlinkClick r:id="rId11"/>
              </a:rPr>
              <a:t>Wilma</a:t>
            </a:r>
            <a:endParaRPr lang="fi-FI" dirty="0"/>
          </a:p>
        </p:txBody>
      </p:sp>
      <p:sp>
        <p:nvSpPr>
          <p:cNvPr id="27" name="Suorakulmio: Pyöristetyt kulmat 26">
            <a:extLst>
              <a:ext uri="{FF2B5EF4-FFF2-40B4-BE49-F238E27FC236}">
                <a16:creationId xmlns:a16="http://schemas.microsoft.com/office/drawing/2014/main" id="{81F419A6-B09F-4C62-BF23-1E0D375F830A}"/>
              </a:ext>
            </a:extLst>
          </p:cNvPr>
          <p:cNvSpPr/>
          <p:nvPr/>
        </p:nvSpPr>
        <p:spPr>
          <a:xfrm>
            <a:off x="5236927" y="3405670"/>
            <a:ext cx="1965862" cy="160948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i-FI" b="1" dirty="0" err="1"/>
              <a:t>HOKSin</a:t>
            </a:r>
            <a:endParaRPr lang="fi-FI" b="1" dirty="0"/>
          </a:p>
          <a:p>
            <a:r>
              <a:rPr lang="fi-FI" b="1" dirty="0"/>
              <a:t>TEKO/PÄIVITYS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Opintohallintojärjestelmä, esim. </a:t>
            </a:r>
            <a:r>
              <a:rPr lang="fi-FI" dirty="0">
                <a:hlinkClick r:id="rId11"/>
              </a:rPr>
              <a:t>Wilma</a:t>
            </a:r>
            <a:endParaRPr lang="fi-FI" dirty="0"/>
          </a:p>
        </p:txBody>
      </p:sp>
      <p:sp>
        <p:nvSpPr>
          <p:cNvPr id="28" name="Suorakulmio: Pyöristetyt kulmat 27">
            <a:extLst>
              <a:ext uri="{FF2B5EF4-FFF2-40B4-BE49-F238E27FC236}">
                <a16:creationId xmlns:a16="http://schemas.microsoft.com/office/drawing/2014/main" id="{862A96B1-916F-4C94-85D7-FE8ED2A35171}"/>
              </a:ext>
            </a:extLst>
          </p:cNvPr>
          <p:cNvSpPr/>
          <p:nvPr/>
        </p:nvSpPr>
        <p:spPr>
          <a:xfrm>
            <a:off x="2016763" y="5604194"/>
            <a:ext cx="5074048" cy="1043554"/>
          </a:xfrm>
          <a:prstGeom prst="roundRect">
            <a:avLst/>
          </a:prstGeom>
          <a:solidFill>
            <a:srgbClr val="16CFC1"/>
          </a:solidFill>
          <a:ln>
            <a:solidFill>
              <a:srgbClr val="59595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i-FI" b="1" dirty="0"/>
              <a:t>TYÖPAIKAN SOPIVUUS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Mitä tutkinnon osia voi suorittaa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Ammattitaitoinen arvioija ja työpaikkaohjaaja</a:t>
            </a:r>
          </a:p>
        </p:txBody>
      </p:sp>
      <p:sp>
        <p:nvSpPr>
          <p:cNvPr id="29" name="Nuoli: Vasen-oikea 28">
            <a:extLst>
              <a:ext uri="{FF2B5EF4-FFF2-40B4-BE49-F238E27FC236}">
                <a16:creationId xmlns:a16="http://schemas.microsoft.com/office/drawing/2014/main" id="{F398F13B-5D1D-4D57-9D0E-5C960F9A59FA}"/>
              </a:ext>
            </a:extLst>
          </p:cNvPr>
          <p:cNvSpPr/>
          <p:nvPr/>
        </p:nvSpPr>
        <p:spPr>
          <a:xfrm>
            <a:off x="2450128" y="3045069"/>
            <a:ext cx="429266" cy="191989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0" name="Nuoli: Vasen-oikea 29">
            <a:extLst>
              <a:ext uri="{FF2B5EF4-FFF2-40B4-BE49-F238E27FC236}">
                <a16:creationId xmlns:a16="http://schemas.microsoft.com/office/drawing/2014/main" id="{C4306FBE-4C0E-43C9-8705-6D2DFE169081}"/>
              </a:ext>
            </a:extLst>
          </p:cNvPr>
          <p:cNvSpPr/>
          <p:nvPr/>
        </p:nvSpPr>
        <p:spPr>
          <a:xfrm>
            <a:off x="4903193" y="3045069"/>
            <a:ext cx="403521" cy="191989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1" name="Nuoli: Ylös-alas 30">
            <a:extLst>
              <a:ext uri="{FF2B5EF4-FFF2-40B4-BE49-F238E27FC236}">
                <a16:creationId xmlns:a16="http://schemas.microsoft.com/office/drawing/2014/main" id="{1567E81F-4D48-434B-9C8B-03FC3D91243D}"/>
              </a:ext>
            </a:extLst>
          </p:cNvPr>
          <p:cNvSpPr/>
          <p:nvPr/>
        </p:nvSpPr>
        <p:spPr>
          <a:xfrm>
            <a:off x="6135977" y="3263545"/>
            <a:ext cx="162560" cy="320040"/>
          </a:xfrm>
          <a:prstGeom prst="up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3" name="Nuoli: Vasen-oikea 32">
            <a:extLst>
              <a:ext uri="{FF2B5EF4-FFF2-40B4-BE49-F238E27FC236}">
                <a16:creationId xmlns:a16="http://schemas.microsoft.com/office/drawing/2014/main" id="{39027D6A-DF85-418A-8987-99D73BA61315}"/>
              </a:ext>
            </a:extLst>
          </p:cNvPr>
          <p:cNvSpPr/>
          <p:nvPr/>
        </p:nvSpPr>
        <p:spPr>
          <a:xfrm>
            <a:off x="7090811" y="4210413"/>
            <a:ext cx="310167" cy="121198"/>
          </a:xfrm>
          <a:prstGeom prst="leftRightArrow">
            <a:avLst/>
          </a:prstGeom>
          <a:solidFill>
            <a:srgbClr val="16CFC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4" name="Nuoli: Ylös-alas 33">
            <a:extLst>
              <a:ext uri="{FF2B5EF4-FFF2-40B4-BE49-F238E27FC236}">
                <a16:creationId xmlns:a16="http://schemas.microsoft.com/office/drawing/2014/main" id="{E9E2C0D1-0B1D-49C1-9B7E-8923FBB56FFE}"/>
              </a:ext>
            </a:extLst>
          </p:cNvPr>
          <p:cNvSpPr/>
          <p:nvPr/>
        </p:nvSpPr>
        <p:spPr>
          <a:xfrm>
            <a:off x="4405356" y="5280277"/>
            <a:ext cx="172720" cy="437931"/>
          </a:xfrm>
          <a:prstGeom prst="up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5" name="Nuoli: Ylös-alas 34">
            <a:extLst>
              <a:ext uri="{FF2B5EF4-FFF2-40B4-BE49-F238E27FC236}">
                <a16:creationId xmlns:a16="http://schemas.microsoft.com/office/drawing/2014/main" id="{9D4594C6-41B2-4979-97D9-DF374F62A440}"/>
              </a:ext>
            </a:extLst>
          </p:cNvPr>
          <p:cNvSpPr/>
          <p:nvPr/>
        </p:nvSpPr>
        <p:spPr>
          <a:xfrm>
            <a:off x="6032895" y="5273916"/>
            <a:ext cx="184362" cy="450654"/>
          </a:xfrm>
          <a:prstGeom prst="up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7" name="Nuoli: Vasen-oikea 36">
            <a:extLst>
              <a:ext uri="{FF2B5EF4-FFF2-40B4-BE49-F238E27FC236}">
                <a16:creationId xmlns:a16="http://schemas.microsoft.com/office/drawing/2014/main" id="{28466C20-F56D-4CC0-B722-327E453BF21E}"/>
              </a:ext>
            </a:extLst>
          </p:cNvPr>
          <p:cNvSpPr/>
          <p:nvPr/>
        </p:nvSpPr>
        <p:spPr>
          <a:xfrm>
            <a:off x="9246458" y="3045069"/>
            <a:ext cx="403521" cy="191989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9" name="Nuoli: Ylös-alas 38">
            <a:extLst>
              <a:ext uri="{FF2B5EF4-FFF2-40B4-BE49-F238E27FC236}">
                <a16:creationId xmlns:a16="http://schemas.microsoft.com/office/drawing/2014/main" id="{8A867F2A-0DB5-4442-B476-07706E7BFE19}"/>
              </a:ext>
            </a:extLst>
          </p:cNvPr>
          <p:cNvSpPr/>
          <p:nvPr/>
        </p:nvSpPr>
        <p:spPr>
          <a:xfrm>
            <a:off x="8190486" y="3250973"/>
            <a:ext cx="162560" cy="320040"/>
          </a:xfrm>
          <a:prstGeom prst="up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0174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: Pyöristetyt kulmat 4">
            <a:extLst>
              <a:ext uri="{FF2B5EF4-FFF2-40B4-BE49-F238E27FC236}">
                <a16:creationId xmlns:a16="http://schemas.microsoft.com/office/drawing/2014/main" id="{E9DEEE6D-D956-4B10-8DED-AEAD60B08A52}"/>
              </a:ext>
            </a:extLst>
          </p:cNvPr>
          <p:cNvSpPr/>
          <p:nvPr/>
        </p:nvSpPr>
        <p:spPr>
          <a:xfrm>
            <a:off x="274319" y="876818"/>
            <a:ext cx="11277601" cy="572727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i-FI" sz="2400" b="1" dirty="0"/>
              <a:t>Säännöllinen yhteydenpito työpaikalle opiskelijaan ja työpaikkaohjaajaan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u="sng" dirty="0">
                <a:hlinkClick r:id="rId2"/>
              </a:rPr>
              <a:t>Videopuhelut</a:t>
            </a:r>
            <a:endParaRPr lang="fi-FI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Erilaiset chatit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>
                <a:hlinkClick r:id="rId3"/>
              </a:rPr>
              <a:t>WhatsApp</a:t>
            </a:r>
            <a:r>
              <a:rPr lang="fi-FI" dirty="0"/>
              <a:t>, sosiaalinen media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>
                <a:hlinkClick r:id="rId4" action="ppaction://hlinkfile"/>
              </a:rPr>
              <a:t>Oppimisen ohjausjärjestelmät</a:t>
            </a: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  <a:p>
            <a:endParaRPr lang="fi-FI" dirty="0"/>
          </a:p>
          <a:p>
            <a:endParaRPr lang="fi-FI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fi-FI" dirty="0"/>
          </a:p>
        </p:txBody>
      </p:sp>
      <p:sp>
        <p:nvSpPr>
          <p:cNvPr id="9" name="Sisällön paikkamerkki 8">
            <a:extLst>
              <a:ext uri="{FF2B5EF4-FFF2-40B4-BE49-F238E27FC236}">
                <a16:creationId xmlns:a16="http://schemas.microsoft.com/office/drawing/2014/main" id="{B756B4FD-FF0F-4ED6-993E-2AFA700A29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1308" y="3647462"/>
            <a:ext cx="3781425" cy="1146175"/>
          </a:xfrm>
          <a:prstGeom prst="roundRect">
            <a:avLst/>
          </a:prstGeom>
          <a:solidFill>
            <a:srgbClr val="16CFC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marL="0" indent="0" algn="ctr">
              <a:buNone/>
            </a:pPr>
            <a:r>
              <a:rPr lang="fi-FI" sz="2000" b="1" dirty="0"/>
              <a:t>Sopimuksissa sovitaan välineet ja aikataulu</a:t>
            </a:r>
          </a:p>
        </p:txBody>
      </p:sp>
      <p:sp>
        <p:nvSpPr>
          <p:cNvPr id="11" name="Suorakulmio: Pyöristetyt kulmat 10">
            <a:extLst>
              <a:ext uri="{FF2B5EF4-FFF2-40B4-BE49-F238E27FC236}">
                <a16:creationId xmlns:a16="http://schemas.microsoft.com/office/drawing/2014/main" id="{12744DC6-2DCD-4CDF-A875-1EF172B7457C}"/>
              </a:ext>
            </a:extLst>
          </p:cNvPr>
          <p:cNvSpPr/>
          <p:nvPr/>
        </p:nvSpPr>
        <p:spPr>
          <a:xfrm>
            <a:off x="4683145" y="1977653"/>
            <a:ext cx="2459948" cy="448579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fi-FI" b="1" dirty="0"/>
              <a:t>OSAAMISEN KEHITTYMISEN SEURANTA, OHJAUS JA PALAUTE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>
                <a:hlinkClick r:id="rId5"/>
              </a:rPr>
              <a:t>Wilma</a:t>
            </a: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err="1">
                <a:hlinkClick r:id="rId6"/>
              </a:rPr>
              <a:t>Workseed</a:t>
            </a: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err="1"/>
              <a:t>Itslearning</a:t>
            </a: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err="1"/>
              <a:t>Edukit</a:t>
            </a: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>
                <a:hlinkClick r:id="rId7"/>
              </a:rPr>
              <a:t>Moodle</a:t>
            </a: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Peda.net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O365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WordPress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>
                <a:hlinkClick r:id="rId8"/>
              </a:rPr>
              <a:t>QR-koodit</a:t>
            </a: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360-videot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>
                <a:hlinkClick r:id="rId9" action="ppaction://hlinkfile"/>
              </a:rPr>
              <a:t>Videot</a:t>
            </a:r>
            <a:endParaRPr lang="fi-FI" dirty="0"/>
          </a:p>
          <a:p>
            <a:endParaRPr lang="fi-FI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fi-FI" dirty="0"/>
          </a:p>
        </p:txBody>
      </p:sp>
      <p:sp>
        <p:nvSpPr>
          <p:cNvPr id="12" name="Suorakulmio: Pyöristetyt kulmat 11">
            <a:extLst>
              <a:ext uri="{FF2B5EF4-FFF2-40B4-BE49-F238E27FC236}">
                <a16:creationId xmlns:a16="http://schemas.microsoft.com/office/drawing/2014/main" id="{948549A2-F2EE-4390-82C5-4435BFD8C422}"/>
              </a:ext>
            </a:extLst>
          </p:cNvPr>
          <p:cNvSpPr/>
          <p:nvPr/>
        </p:nvSpPr>
        <p:spPr>
          <a:xfrm>
            <a:off x="7300504" y="1925167"/>
            <a:ext cx="3495788" cy="4494684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fi-FI" b="1" dirty="0"/>
              <a:t>NÄYTÖN SUUNNITTELU JA ARVIOINTI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u="sng" dirty="0">
                <a:hlinkClick r:id="rId2"/>
              </a:rPr>
              <a:t>Videopuhelut</a:t>
            </a:r>
            <a:endParaRPr lang="fi-FI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u="sng" dirty="0">
                <a:hlinkClick r:id="rId10"/>
              </a:rPr>
              <a:t>Oppimisen ohjausjärjestelmät</a:t>
            </a:r>
            <a:endParaRPr lang="fi-FI" dirty="0"/>
          </a:p>
          <a:p>
            <a:endParaRPr lang="fi-FI" sz="2000" b="1" dirty="0"/>
          </a:p>
          <a:p>
            <a:r>
              <a:rPr lang="fi-FI" sz="2000" b="1" dirty="0"/>
              <a:t>Arviointikeskustelu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u="sng" dirty="0">
                <a:hlinkClick r:id="rId2"/>
              </a:rPr>
              <a:t>Videopuhelut</a:t>
            </a:r>
            <a:endParaRPr lang="fi-FI" u="sng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>
                <a:hlinkClick r:id="rId11"/>
              </a:rPr>
              <a:t>Parasta Osaamista </a:t>
            </a:r>
            <a:br>
              <a:rPr lang="fi-FI" dirty="0">
                <a:hlinkClick r:id="rId11"/>
              </a:rPr>
            </a:br>
            <a:r>
              <a:rPr lang="fi-FI" dirty="0">
                <a:hlinkClick r:id="rId11"/>
              </a:rPr>
              <a:t>-arviointioppaat</a:t>
            </a:r>
            <a:endParaRPr lang="fi-FI" dirty="0"/>
          </a:p>
          <a:p>
            <a:pPr algn="ctr"/>
            <a:endParaRPr lang="fi-FI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fi-FI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fi-FI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fi-FI" dirty="0"/>
          </a:p>
          <a:p>
            <a:pPr algn="ctr"/>
            <a:endParaRPr lang="fi-FI" dirty="0"/>
          </a:p>
        </p:txBody>
      </p:sp>
      <p:sp>
        <p:nvSpPr>
          <p:cNvPr id="13" name="Suorakulmio: Pyöristetyt kulmat 12">
            <a:extLst>
              <a:ext uri="{FF2B5EF4-FFF2-40B4-BE49-F238E27FC236}">
                <a16:creationId xmlns:a16="http://schemas.microsoft.com/office/drawing/2014/main" id="{2B1DCE96-ABE6-4F1C-9457-14E98447AFF4}"/>
              </a:ext>
            </a:extLst>
          </p:cNvPr>
          <p:cNvSpPr/>
          <p:nvPr/>
        </p:nvSpPr>
        <p:spPr>
          <a:xfrm>
            <a:off x="6834352" y="5249916"/>
            <a:ext cx="3058510" cy="1029953"/>
          </a:xfrm>
          <a:prstGeom prst="roundRect">
            <a:avLst/>
          </a:prstGeom>
          <a:solidFill>
            <a:srgbClr val="16CFC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b="1" dirty="0"/>
              <a:t>HOKSIN PÄIVITYS TARVITTAESSA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i-FI" dirty="0"/>
              <a:t>Opintohallintojärjestelmät</a:t>
            </a:r>
          </a:p>
        </p:txBody>
      </p:sp>
      <p:sp>
        <p:nvSpPr>
          <p:cNvPr id="3" name="Nuoli: Vasen-oikea 2">
            <a:extLst>
              <a:ext uri="{FF2B5EF4-FFF2-40B4-BE49-F238E27FC236}">
                <a16:creationId xmlns:a16="http://schemas.microsoft.com/office/drawing/2014/main" id="{5521193E-8542-43CC-895D-D59C003D168D}"/>
              </a:ext>
            </a:extLst>
          </p:cNvPr>
          <p:cNvSpPr/>
          <p:nvPr/>
        </p:nvSpPr>
        <p:spPr>
          <a:xfrm>
            <a:off x="4348287" y="4290225"/>
            <a:ext cx="487680" cy="213360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Nuoli: Vasen-oikea 13">
            <a:extLst>
              <a:ext uri="{FF2B5EF4-FFF2-40B4-BE49-F238E27FC236}">
                <a16:creationId xmlns:a16="http://schemas.microsoft.com/office/drawing/2014/main" id="{273C8886-469E-45E9-958A-38150AC18496}"/>
              </a:ext>
            </a:extLst>
          </p:cNvPr>
          <p:cNvSpPr/>
          <p:nvPr/>
        </p:nvSpPr>
        <p:spPr>
          <a:xfrm>
            <a:off x="6932239" y="3322320"/>
            <a:ext cx="579120" cy="213360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D5AC6A3-D3DF-498F-BF5F-FD4D008AE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19" y="133652"/>
            <a:ext cx="10515600" cy="981803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fi-FI" dirty="0">
                <a:hlinkClick r:id="rId12"/>
              </a:rPr>
              <a:t>Työelämässä oppimisen aikana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60058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28D1558-B2EB-48CD-9580-DF733C045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232" y="186689"/>
            <a:ext cx="10086975" cy="802324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fi-FI" dirty="0">
                <a:hlinkClick r:id="rId2"/>
              </a:rPr>
              <a:t>Työelämässä oppimisen jälkeen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E0B88A0-2314-4554-9B76-D10142815A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i-FI" dirty="0"/>
          </a:p>
        </p:txBody>
      </p:sp>
      <p:sp>
        <p:nvSpPr>
          <p:cNvPr id="19" name="Suorakulmio: Pyöristetyt kulmat 18">
            <a:extLst>
              <a:ext uri="{FF2B5EF4-FFF2-40B4-BE49-F238E27FC236}">
                <a16:creationId xmlns:a16="http://schemas.microsoft.com/office/drawing/2014/main" id="{A6A8FB8C-C11B-4D60-95E3-F96D45579CBC}"/>
              </a:ext>
            </a:extLst>
          </p:cNvPr>
          <p:cNvSpPr/>
          <p:nvPr/>
        </p:nvSpPr>
        <p:spPr>
          <a:xfrm>
            <a:off x="584200" y="1026160"/>
            <a:ext cx="10861040" cy="536606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0" name="Suorakulmio: Pyöristetyt kulmat 19">
            <a:extLst>
              <a:ext uri="{FF2B5EF4-FFF2-40B4-BE49-F238E27FC236}">
                <a16:creationId xmlns:a16="http://schemas.microsoft.com/office/drawing/2014/main" id="{83F0B73B-3B49-41E9-9AD8-F205039E2173}"/>
              </a:ext>
            </a:extLst>
          </p:cNvPr>
          <p:cNvSpPr/>
          <p:nvPr/>
        </p:nvSpPr>
        <p:spPr>
          <a:xfrm>
            <a:off x="1432560" y="1825625"/>
            <a:ext cx="4318000" cy="3609975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i-FI" b="1" dirty="0"/>
              <a:t>YHTEINEN PÄÄTTÄMINEN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Jakson päättäminen yhdessä (opiskelija, työpaikkaohjaaja, oppilaitoksen edustaja)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u="sng" dirty="0">
                <a:hlinkClick r:id="rId3"/>
              </a:rPr>
              <a:t>Videopuhelut</a:t>
            </a:r>
            <a:endParaRPr lang="fi-FI" u="sng" dirty="0"/>
          </a:p>
          <a:p>
            <a:endParaRPr lang="fi-FI" b="1" dirty="0"/>
          </a:p>
          <a:p>
            <a:r>
              <a:rPr lang="fi-FI" b="1" dirty="0"/>
              <a:t>PALAUTTEET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err="1">
                <a:hlinkClick r:id="rId4"/>
              </a:rPr>
              <a:t>Forms</a:t>
            </a:r>
            <a:r>
              <a:rPr lang="fi-FI" dirty="0">
                <a:hlinkClick r:id="rId4"/>
              </a:rPr>
              <a:t>-lomake</a:t>
            </a: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Amis-palaute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Työpaikkaohjaajan muistaminen, esim. </a:t>
            </a:r>
            <a:r>
              <a:rPr lang="fi-FI" dirty="0">
                <a:hlinkClick r:id="rId5"/>
              </a:rPr>
              <a:t>osaamismerkki</a:t>
            </a:r>
            <a:endParaRPr lang="fi-FI" dirty="0"/>
          </a:p>
        </p:txBody>
      </p:sp>
      <p:sp>
        <p:nvSpPr>
          <p:cNvPr id="21" name="Suorakulmio: Pyöristetyt kulmat 20">
            <a:extLst>
              <a:ext uri="{FF2B5EF4-FFF2-40B4-BE49-F238E27FC236}">
                <a16:creationId xmlns:a16="http://schemas.microsoft.com/office/drawing/2014/main" id="{C934B56C-483F-4CC8-9507-8220C6EE6CD3}"/>
              </a:ext>
            </a:extLst>
          </p:cNvPr>
          <p:cNvSpPr/>
          <p:nvPr/>
        </p:nvSpPr>
        <p:spPr>
          <a:xfrm>
            <a:off x="6609080" y="1899920"/>
            <a:ext cx="4150360" cy="3535680"/>
          </a:xfrm>
          <a:prstGeom prst="roundRect">
            <a:avLst/>
          </a:prstGeom>
          <a:solidFill>
            <a:srgbClr val="16CFC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fi-FI" b="1" dirty="0"/>
              <a:t>HOKSIN PÄIVITYS</a:t>
            </a:r>
          </a:p>
          <a:p>
            <a:r>
              <a:rPr lang="fi-FI" dirty="0"/>
              <a:t>Tunnistaminen ja tunnustaminen seuraavien tutkinnon osien ammattitaitovaatimuksiin tai osaamistavoitteisiin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opintohallintojärjestelmä</a:t>
            </a:r>
          </a:p>
          <a:p>
            <a:pPr algn="ctr"/>
            <a:endParaRPr lang="fi-FI" dirty="0"/>
          </a:p>
        </p:txBody>
      </p:sp>
      <p:sp>
        <p:nvSpPr>
          <p:cNvPr id="22" name="Nuoli: Oikea 21">
            <a:extLst>
              <a:ext uri="{FF2B5EF4-FFF2-40B4-BE49-F238E27FC236}">
                <a16:creationId xmlns:a16="http://schemas.microsoft.com/office/drawing/2014/main" id="{934CB635-C715-47C6-8A4A-C3E69C2AF227}"/>
              </a:ext>
            </a:extLst>
          </p:cNvPr>
          <p:cNvSpPr/>
          <p:nvPr/>
        </p:nvSpPr>
        <p:spPr>
          <a:xfrm>
            <a:off x="5576745" y="3246017"/>
            <a:ext cx="1201946" cy="52832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24415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TM03457491[[fn=Metropoli]]</Template>
  <TotalTime>2396</TotalTime>
  <Words>156</Words>
  <Application>Microsoft Office PowerPoint</Application>
  <PresentationFormat>Laajakuva</PresentationFormat>
  <Paragraphs>90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Office-teema</vt:lpstr>
      <vt:lpstr>Ennen työelämässä oppimista</vt:lpstr>
      <vt:lpstr>Työelämässä oppimisen aikana</vt:lpstr>
      <vt:lpstr>Työelämässä oppimisen jälkeen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Ennen työelämässä oppimista</dc:title>
  <dc:creator>Salonen Kirsi</dc:creator>
  <cp:lastModifiedBy>Salonen Kirsi</cp:lastModifiedBy>
  <cp:revision>74</cp:revision>
  <dcterms:created xsi:type="dcterms:W3CDTF">2019-02-28T13:33:26Z</dcterms:created>
  <dcterms:modified xsi:type="dcterms:W3CDTF">2019-11-21T19:20:46Z</dcterms:modified>
</cp:coreProperties>
</file>