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4"/>
  </p:sldMasterIdLst>
  <p:notesMasterIdLst>
    <p:notesMasterId r:id="rId6"/>
  </p:notesMasterIdLst>
  <p:handoutMasterIdLst>
    <p:handoutMasterId r:id="rId7"/>
  </p:handoutMasterIdLst>
  <p:sldIdLst>
    <p:sldId id="311" r:id="rId5"/>
  </p:sldIdLst>
  <p:sldSz cx="9144000" cy="5143500" type="screen16x9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5F"/>
    <a:srgbClr val="33003E"/>
    <a:srgbClr val="F8F8F8"/>
    <a:srgbClr val="3988A3"/>
    <a:srgbClr val="000000"/>
    <a:srgbClr val="00776C"/>
    <a:srgbClr val="F9F6FB"/>
    <a:srgbClr val="FCFAFD"/>
    <a:srgbClr val="FA5A55"/>
    <a:srgbClr val="578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A84AE-4D6D-42FD-945C-7DD3C2E97D04}" v="1" dt="2022-05-20T09:32:20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FD4443E-F989-4FC4-A0C8-D5A2AF1F390B}" styleName="Dark Style 1 –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–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–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39" autoAdjust="0"/>
    <p:restoredTop sz="88904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211" y="72"/>
      </p:cViewPr>
      <p:guideLst>
        <p:guide orient="horz" pos="1597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DE08C38-C994-334D-85AF-C7051B4B45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D8E81E6-2472-D042-ABB2-AA6508CD85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73557-A13B-D44D-AC04-9413F017991E}" type="datetimeFigureOut">
              <a:rPr lang="fi-FI" smtClean="0"/>
              <a:t>20.5.2022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4E959C-51D6-FC4D-A682-4CD39E8C05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AD54F9-696C-DF4A-9D99-559DA59519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8389-5A13-9544-AC83-45C6A8774E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086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C5D7-A0D5-49C1-B8DE-22B2E9C146A1}" type="datetimeFigureOut">
              <a:rPr lang="fi-FI" smtClean="0"/>
              <a:t>20.5.2022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ED6D-2D06-48AC-BA4E-845CAC5151C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99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0ED6D-2D06-48AC-BA4E-845CAC5151C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29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dia">
    <p:bg>
      <p:bgPr>
        <a:solidFill>
          <a:srgbClr val="33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1EC7EF98-7655-4346-A05A-75840D7F3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1" y="1244051"/>
            <a:ext cx="5594567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5318F3-800C-D740-8A7A-97DFD6B2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6" y="331545"/>
            <a:ext cx="1076325" cy="344424"/>
          </a:xfrm>
          <a:prstGeom prst="rect">
            <a:avLst/>
          </a:prstGeom>
        </p:spPr>
      </p:pic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8094EB9C-71A2-3345-A97A-0D6D4752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720" y="46555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CEF6043-AD66-7C45-BBEE-05C49369A603}" type="slidenum">
              <a:rPr lang="fi-FI" smtClean="0"/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14A26FE-061D-354E-AD1E-A01B2C1A88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2466862"/>
            <a:ext cx="7772400" cy="447789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FF005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C854E62-ED38-A647-8A2D-9CD45021BAB5}"/>
              </a:ext>
            </a:extLst>
          </p:cNvPr>
          <p:cNvSpPr>
            <a:spLocks/>
          </p:cNvSpPr>
          <p:nvPr/>
        </p:nvSpPr>
        <p:spPr bwMode="auto">
          <a:xfrm rot="16200000">
            <a:off x="6955677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 sz="180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808F130-76E4-AA44-8C63-5C406F4E3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3034944"/>
            <a:ext cx="7772400" cy="14799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Leipätekstin</a:t>
            </a:r>
            <a:r>
              <a:rPr lang="en-GB" dirty="0"/>
              <a:t> </a:t>
            </a:r>
            <a:r>
              <a:rPr lang="en-GB" dirty="0" err="1"/>
              <a:t>perustyyli</a:t>
            </a:r>
            <a:endParaRPr lang="en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CBCF3E-34F6-7548-B94E-018EB4DF6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6" y="331545"/>
            <a:ext cx="1076325" cy="344424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26B826F9-A9C7-754B-8230-899A6D685806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7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 sz="1800"/>
          </a:p>
        </p:txBody>
      </p:sp>
    </p:spTree>
    <p:extLst>
      <p:ext uri="{BB962C8B-B14F-4D97-AF65-F5344CB8AC3E}">
        <p14:creationId xmlns:p14="http://schemas.microsoft.com/office/powerpoint/2010/main" val="342502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4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imialadia_Tekniikan-alat">
    <p:bg>
      <p:bgPr>
        <a:solidFill>
          <a:srgbClr val="39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A259CEC-147A-484D-937F-91E18C8D7A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F303C2B-A85D-5E4A-9B18-56E4949DA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7776480-9049-CC44-BAB4-AD0534DF2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116732E-0030-1543-A25C-13FAF24636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sp>
        <p:nvSpPr>
          <p:cNvPr id="25" name="Otsikko 1">
            <a:extLst>
              <a:ext uri="{FF2B5EF4-FFF2-40B4-BE49-F238E27FC236}">
                <a16:creationId xmlns:a16="http://schemas.microsoft.com/office/drawing/2014/main" id="{4DBAB83F-4405-2C43-B987-79F8D437E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177790"/>
            <a:ext cx="4943476" cy="782595"/>
          </a:xfrm>
        </p:spPr>
        <p:txBody>
          <a:bodyPr anchor="ctr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Tekniikan toimiala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25485679-A132-5A43-A645-4F6C4CF9C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2026057"/>
            <a:ext cx="4943475" cy="29051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Vastuuhenkilö</a:t>
            </a:r>
            <a:endParaRPr lang="en-FI" dirty="0"/>
          </a:p>
        </p:txBody>
      </p:sp>
      <p:sp>
        <p:nvSpPr>
          <p:cNvPr id="29" name="Alaotsikko 2">
            <a:extLst>
              <a:ext uri="{FF2B5EF4-FFF2-40B4-BE49-F238E27FC236}">
                <a16:creationId xmlns:a16="http://schemas.microsoft.com/office/drawing/2014/main" id="{B6637C55-627E-4640-A231-4B27841C2C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2368988"/>
            <a:ext cx="4943475" cy="2507811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</p:spTree>
    <p:extLst>
      <p:ext uri="{BB962C8B-B14F-4D97-AF65-F5344CB8AC3E}">
        <p14:creationId xmlns:p14="http://schemas.microsoft.com/office/powerpoint/2010/main" val="313342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imialadia_Palvelualat">
    <p:bg>
      <p:bgPr>
        <a:solidFill>
          <a:srgbClr val="FA5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0860D86-30BC-EC48-A55D-1B21B60A7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3110677-84C6-3447-B107-BCFC530B2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6672EAB-224C-FD43-B5D6-0D9876B3C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3A34676-32EA-734B-82FF-05AC44DC7E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sp>
        <p:nvSpPr>
          <p:cNvPr id="21" name="Otsikko 1">
            <a:extLst>
              <a:ext uri="{FF2B5EF4-FFF2-40B4-BE49-F238E27FC236}">
                <a16:creationId xmlns:a16="http://schemas.microsoft.com/office/drawing/2014/main" id="{3BBE0C59-8B4C-4148-A513-E4C9DA7678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164538"/>
            <a:ext cx="4943476" cy="782595"/>
          </a:xfr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Palveluiden toimiala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C30DC4E-9450-9344-B796-F2A1A3757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2012805"/>
            <a:ext cx="4943475" cy="2905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Vastuuhenkilö</a:t>
            </a:r>
            <a:endParaRPr lang="en-FI" dirty="0"/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FEDF7943-C235-B241-AFC4-9867AC9FAD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2368988"/>
            <a:ext cx="4943475" cy="2507811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</p:spTree>
    <p:extLst>
      <p:ext uri="{BB962C8B-B14F-4D97-AF65-F5344CB8AC3E}">
        <p14:creationId xmlns:p14="http://schemas.microsoft.com/office/powerpoint/2010/main" val="4096221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imialadia_Luovat-alat">
    <p:bg>
      <p:bgPr>
        <a:solidFill>
          <a:srgbClr val="FF0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33F6292D-4DE5-5547-B58C-FE0AACC27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B14B22A-5AA6-5944-A7C0-61C4A92CA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ECAAF45-3CAD-F845-B672-30F9F75ED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91408AD-7674-F94D-80BF-71327577E3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sp>
        <p:nvSpPr>
          <p:cNvPr id="21" name="Otsikko 1">
            <a:extLst>
              <a:ext uri="{FF2B5EF4-FFF2-40B4-BE49-F238E27FC236}">
                <a16:creationId xmlns:a16="http://schemas.microsoft.com/office/drawing/2014/main" id="{48D65398-DE12-A443-A12F-2143E13CDE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164538"/>
            <a:ext cx="4943476" cy="782595"/>
          </a:xfr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Luovien alojen toimiala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5200D3C-68B8-D540-89E6-31BFCF28C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2012805"/>
            <a:ext cx="4943475" cy="2905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Vastuuhenkilö</a:t>
            </a:r>
            <a:endParaRPr lang="en-FI" dirty="0"/>
          </a:p>
        </p:txBody>
      </p:sp>
      <p:sp>
        <p:nvSpPr>
          <p:cNvPr id="25" name="Alaotsikko 2">
            <a:extLst>
              <a:ext uri="{FF2B5EF4-FFF2-40B4-BE49-F238E27FC236}">
                <a16:creationId xmlns:a16="http://schemas.microsoft.com/office/drawing/2014/main" id="{F0BFD81D-2201-D74C-A8A6-2C0C0384ED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2368988"/>
            <a:ext cx="4943475" cy="2507811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</p:spTree>
    <p:extLst>
      <p:ext uri="{BB962C8B-B14F-4D97-AF65-F5344CB8AC3E}">
        <p14:creationId xmlns:p14="http://schemas.microsoft.com/office/powerpoint/2010/main" val="3690021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imialadia_Luonnonvara-alat">
    <p:bg>
      <p:bgPr>
        <a:solidFill>
          <a:srgbClr val="007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161FF43-93AA-9447-B83C-0154E107E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49BB3F1-A61B-6347-9277-D480DFBD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124053-0120-3141-A1CF-82CDDC7249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06400"/>
            <a:ext cx="1076325" cy="3444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D0A3871-F73C-7641-89AA-25AB64060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8555" y="0"/>
            <a:ext cx="3385445" cy="5143500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0265C0E7-CA9D-2149-8573-80EA2749CE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164538"/>
            <a:ext cx="4943476" cy="782595"/>
          </a:xfrm>
        </p:spPr>
        <p:txBody>
          <a:bodyPr anchor="ctr"/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Luonnonvara-alojen toimiala</a:t>
            </a:r>
          </a:p>
        </p:txBody>
      </p:sp>
      <p:sp>
        <p:nvSpPr>
          <p:cNvPr id="18" name="Alaotsikko 2">
            <a:extLst>
              <a:ext uri="{FF2B5EF4-FFF2-40B4-BE49-F238E27FC236}">
                <a16:creationId xmlns:a16="http://schemas.microsoft.com/office/drawing/2014/main" id="{B37488C0-E705-BE47-9CFB-6AC8ACEDF0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799" y="2368988"/>
            <a:ext cx="4943475" cy="2507811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CF7C5B8-9576-174E-ABAF-6AE923527B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2012805"/>
            <a:ext cx="4943475" cy="290512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Vastuuhenkilö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4470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dia_kaksi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82A46413-DB72-EB45-B175-472423C99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2490"/>
            <a:ext cx="4063180" cy="287246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EA7A3A1D-520B-5048-B608-D81DA810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22323"/>
            <a:ext cx="4063180" cy="28703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181EAD59-3C93-DC4E-84A1-ECD8BB392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6400"/>
            <a:ext cx="8229600" cy="1032444"/>
          </a:xfrm>
        </p:spPr>
        <p:txBody>
          <a:bodyPr/>
          <a:lstStyle>
            <a:lvl1pPr algn="l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908396-EE26-374A-AB55-F9648304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8" y="4678434"/>
            <a:ext cx="1076324" cy="32925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4C27B2A-20CD-944B-B28D-83842C5E4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8" y="4678434"/>
            <a:ext cx="1076324" cy="329259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28B18376-29C9-DD42-8CDF-C1272C4EE4E3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66160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sältödia_kaksi-palstaa">
    <p:bg>
      <p:bgPr>
        <a:solidFill>
          <a:srgbClr val="3988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A5CEC35-5C11-C046-85A4-D3DA0D7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C06CBDEC-B77C-2F4C-9EEC-56A4CB082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2490"/>
            <a:ext cx="4063180" cy="287246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6FFAA1D6-F97A-6441-A4F7-471A403F6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22323"/>
            <a:ext cx="4063180" cy="28703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E95F373-A5AC-FE44-90DC-4873128AE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6400"/>
            <a:ext cx="8229600" cy="10324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8FBD7E7-F1D5-C045-81E1-E4CCE15282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5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ältödia_kaksi-palstaa">
    <p:bg>
      <p:bgPr>
        <a:solidFill>
          <a:srgbClr val="FA5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DF1BB7F-9433-DC4A-B284-F4C456CEA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856EFDCB-3636-AF40-A925-13C98932A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2490"/>
            <a:ext cx="4063180" cy="287246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C22FB047-85A8-1741-B3C4-F6A0824C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22323"/>
            <a:ext cx="4063180" cy="28703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9C4303CD-39B6-E348-A278-FB3096840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6400"/>
            <a:ext cx="8229600" cy="10324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41FE6FF-76EB-F348-BCD6-376AE238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38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isältödia_kaksi-palstaa">
    <p:bg>
      <p:bgPr>
        <a:solidFill>
          <a:srgbClr val="FF0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E92F6DF-1AA4-C24E-A3DB-8EA10FE2B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371EE6E1-8010-7B4F-90EA-C27C09D01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2490"/>
            <a:ext cx="4063180" cy="287246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670A68CB-3067-3C4F-9473-37FC1DED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22323"/>
            <a:ext cx="4063180" cy="28703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094F746F-89D9-8A44-A9AB-578A07792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6400"/>
            <a:ext cx="8229600" cy="10324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37410D-7C4C-4E45-8951-BE81B8E98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ältödia_kaksi-palstaa">
    <p:bg>
      <p:bgPr>
        <a:solidFill>
          <a:srgbClr val="007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AB9397A-51BD-7143-80EB-C4DA4B87C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6F78BD6C-B21B-D846-A8E4-E744E51C1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22490"/>
            <a:ext cx="4063180" cy="287246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917F058A-5C4C-B448-9A04-C4E839418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622323"/>
            <a:ext cx="4063180" cy="287038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0821ED4-CD06-8F4C-A8EF-D47A98BC9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6400"/>
            <a:ext cx="8229600" cy="10324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68BEB6-7450-CA4A-89A8-A9A83C3E4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73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dia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A289D1A-D020-BF40-98A1-FC291FEA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8" y="4678434"/>
            <a:ext cx="1076324" cy="32925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D817BD9-586B-BA40-AE07-5EC5EEE210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8" y="4678434"/>
            <a:ext cx="1076324" cy="329259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7531A5B3-9ADD-A249-98CA-CE213AA6F5E4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811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sittelydia">
    <p:bg>
      <p:bgPr>
        <a:solidFill>
          <a:srgbClr val="33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EE2015A-3839-A346-B63E-174820A8E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90" t="13024" r="1890" b="1302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sältödia_tyhjä">
    <p:bg>
      <p:bgPr>
        <a:solidFill>
          <a:srgbClr val="33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4E29421-C016-D449-B459-ACEBD6C3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90E0987-E0F7-1343-979B-FF1A88C26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D79055D4-9772-CD48-A98C-9D4BF055B94B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1873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dia_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F50C90E-D883-3C49-AEEE-EF9E13C35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2" r="34447"/>
          <a:stretch/>
        </p:blipFill>
        <p:spPr>
          <a:xfrm>
            <a:off x="6365461" y="0"/>
            <a:ext cx="2778539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6BE48C-4DA1-024E-82EF-A9B25356C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235" y="336200"/>
            <a:ext cx="1076324" cy="329259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:a16="http://schemas.microsoft.com/office/drawing/2014/main" id="{8D245AD1-70B8-1F40-BC18-31BDF96E23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244051"/>
            <a:ext cx="5325533" cy="533950"/>
          </a:xfrm>
        </p:spPr>
        <p:txBody>
          <a:bodyPr/>
          <a:lstStyle>
            <a:lvl1pPr algn="l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803E15E-0DB1-FF48-B6E5-713760458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1908804"/>
            <a:ext cx="5325533" cy="447789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FF00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  <p:pic>
        <p:nvPicPr>
          <p:cNvPr id="8" name="Kuva 6">
            <a:extLst>
              <a:ext uri="{FF2B5EF4-FFF2-40B4-BE49-F238E27FC236}">
                <a16:creationId xmlns:a16="http://schemas.microsoft.com/office/drawing/2014/main" id="{18FA252F-A81B-2F49-AD49-38BCABC69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522" r="34447"/>
          <a:stretch/>
        </p:blipFill>
        <p:spPr>
          <a:xfrm>
            <a:off x="6365461" y="0"/>
            <a:ext cx="2778539" cy="5143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B08AA07-AE28-4445-80DC-B5ADE8E88B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235" y="336200"/>
            <a:ext cx="1076324" cy="32925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E9C10D-E25D-0241-98E7-79F9E28AFF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65461" y="0"/>
            <a:ext cx="2778539" cy="5143500"/>
          </a:xfrm>
        </p:spPr>
        <p:txBody>
          <a:bodyPr/>
          <a:lstStyle/>
          <a:p>
            <a:r>
              <a:rPr lang="en-FI" dirty="0"/>
              <a:t>Vaihda kuva napauttamalla keskeltä ja rajaamalla haluttuun kokoon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5AB975-73DA-E649-921D-3E1BA05801D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85800" y="2487396"/>
            <a:ext cx="5326063" cy="2270342"/>
          </a:xfrm>
        </p:spPr>
        <p:txBody>
          <a:bodyPr/>
          <a:lstStyle/>
          <a:p>
            <a:pPr lvl="0"/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tekstiä</a:t>
            </a:r>
            <a:r>
              <a:rPr lang="en-GB" dirty="0"/>
              <a:t>, </a:t>
            </a:r>
            <a:r>
              <a:rPr lang="en-GB" dirty="0" err="1"/>
              <a:t>kuvia</a:t>
            </a:r>
            <a:r>
              <a:rPr lang="en-GB" dirty="0"/>
              <a:t>, </a:t>
            </a:r>
            <a:r>
              <a:rPr lang="en-GB" dirty="0" err="1"/>
              <a:t>taulukoita</a:t>
            </a:r>
            <a:r>
              <a:rPr lang="en-GB" dirty="0"/>
              <a:t> tai </a:t>
            </a:r>
            <a:r>
              <a:rPr lang="en-GB" dirty="0" err="1"/>
              <a:t>infografiikkaa</a:t>
            </a:r>
            <a:endParaRPr lang="en-GB" dirty="0"/>
          </a:p>
          <a:p>
            <a:pPr lvl="1"/>
            <a:r>
              <a:rPr lang="en-GB" dirty="0" err="1"/>
              <a:t>Toinen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2"/>
            <a:r>
              <a:rPr lang="en-GB" dirty="0" err="1"/>
              <a:t>Kolmas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3"/>
            <a:r>
              <a:rPr lang="en-GB" dirty="0" err="1"/>
              <a:t>Neljäs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GB" dirty="0"/>
          </a:p>
          <a:p>
            <a:pPr lvl="4"/>
            <a:r>
              <a:rPr lang="en-GB" dirty="0" err="1"/>
              <a:t>Viides</a:t>
            </a:r>
            <a:r>
              <a:rPr lang="en-GB" dirty="0"/>
              <a:t> </a:t>
            </a:r>
            <a:r>
              <a:rPr lang="en-GB" dirty="0" err="1"/>
              <a:t>taso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8824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di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A7B1B4-6C98-DE4A-9FC4-DC9C94957D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en-FI" dirty="0"/>
              <a:t>Vaihda kuva klikkaamalla keskeltä. Jos haluat logon näkyviin, siirrä kuva tasoa alemmas.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285B201-EE91-6A4F-A700-60531527A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8177" y="4663269"/>
            <a:ext cx="1076325" cy="3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13795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petusdia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8228093-EFDF-6E49-8450-F45DA8046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39" t="12666" r="1439" b="1266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5FAC18F6-8252-FD4F-A8B8-6348338974FE}"/>
              </a:ext>
            </a:extLst>
          </p:cNvPr>
          <p:cNvSpPr txBox="1">
            <a:spLocks/>
          </p:cNvSpPr>
          <p:nvPr/>
        </p:nvSpPr>
        <p:spPr>
          <a:xfrm>
            <a:off x="4786213" y="1948324"/>
            <a:ext cx="3024461" cy="1246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sz="11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Koulutuskuntayhtymä Brahe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sz="11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Tervahovinkatu 2, 92150 Raahe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br>
              <a:rPr lang="fi-FI" sz="11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fi-FI" sz="11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Postiosoite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sz="11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PL 7, 92101 Raahe</a:t>
            </a:r>
            <a:endParaRPr lang="fi-FI" sz="1400" b="1" i="0" kern="1200" dirty="0">
              <a:solidFill>
                <a:srgbClr val="FF005F"/>
              </a:solidFill>
              <a:effectLst/>
              <a:latin typeface="Arial"/>
              <a:ea typeface="+mn-ea"/>
              <a:cs typeface="Arial"/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2D7933CB-3EE4-E04C-94A3-2148DBB1A1E0}"/>
              </a:ext>
            </a:extLst>
          </p:cNvPr>
          <p:cNvCxnSpPr>
            <a:cxnSpLocks/>
          </p:cNvCxnSpPr>
          <p:nvPr/>
        </p:nvCxnSpPr>
        <p:spPr>
          <a:xfrm flipV="1">
            <a:off x="4572000" y="1737936"/>
            <a:ext cx="0" cy="1793133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18116A4-2E59-7447-BEAD-545996D89D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0242" y="2190748"/>
            <a:ext cx="2381249" cy="76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87E164D-5B79-424F-A3E1-77D762141EDF}"/>
              </a:ext>
            </a:extLst>
          </p:cNvPr>
          <p:cNvSpPr/>
          <p:nvPr userDrawn="1"/>
        </p:nvSpPr>
        <p:spPr>
          <a:xfrm rot="20926788">
            <a:off x="6701166" y="3955851"/>
            <a:ext cx="1970187" cy="485169"/>
          </a:xfrm>
          <a:prstGeom prst="rect">
            <a:avLst/>
          </a:prstGeom>
          <a:solidFill>
            <a:srgbClr val="FF00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FF005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4413EA-A4D8-AA48-8A35-CBD5884184E1}"/>
              </a:ext>
            </a:extLst>
          </p:cNvPr>
          <p:cNvSpPr/>
          <p:nvPr userDrawn="1"/>
        </p:nvSpPr>
        <p:spPr>
          <a:xfrm rot="20926788">
            <a:off x="6751965" y="4013769"/>
            <a:ext cx="186858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i-FI" sz="1800" b="1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www.brahe.fi</a:t>
            </a:r>
            <a:endParaRPr lang="fi-FI" sz="1800" b="1" i="0" kern="1200" dirty="0">
              <a:solidFill>
                <a:schemeClr val="bg1"/>
              </a:solidFill>
              <a:effectLst/>
              <a:latin typeface="+mn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tsikkodia">
    <p:bg>
      <p:bgPr>
        <a:solidFill>
          <a:srgbClr val="33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68080D81-5DEF-D64D-A804-59695CF2AB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92927" y="1805622"/>
            <a:ext cx="4558145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D450F9-3CC6-6041-AA74-6BB6892A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" y="331545"/>
            <a:ext cx="1076325" cy="344424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3E53823F-3ABB-C448-B170-1433DE97DB39}"/>
              </a:ext>
            </a:extLst>
          </p:cNvPr>
          <p:cNvSpPr txBox="1"/>
          <p:nvPr/>
        </p:nvSpPr>
        <p:spPr>
          <a:xfrm>
            <a:off x="2449513" y="3343275"/>
            <a:ext cx="4244975" cy="22826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351915" algn="l"/>
                <a:tab pos="3225800" algn="l"/>
              </a:tabLst>
              <a:defRPr/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#meilläosataan	</a:t>
            </a:r>
            <a:r>
              <a:rPr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#osaajanatyöelämään	#tuubraheen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50ACA-280C-8D47-A4CF-1E2E33DE3D0F}"/>
              </a:ext>
            </a:extLst>
          </p:cNvPr>
          <p:cNvSpPr/>
          <p:nvPr/>
        </p:nvSpPr>
        <p:spPr>
          <a:xfrm>
            <a:off x="2019300" y="1530350"/>
            <a:ext cx="5105400" cy="1653064"/>
          </a:xfrm>
          <a:prstGeom prst="rect">
            <a:avLst/>
          </a:prstGeom>
          <a:noFill/>
          <a:ln w="38100">
            <a:solidFill>
              <a:srgbClr val="FF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F647B1-4A71-5642-9772-762AD4625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" y="331545"/>
            <a:ext cx="1076325" cy="344424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57470A02-536F-0845-91FE-292F37151851}"/>
              </a:ext>
            </a:extLst>
          </p:cNvPr>
          <p:cNvSpPr txBox="1"/>
          <p:nvPr userDrawn="1"/>
        </p:nvSpPr>
        <p:spPr>
          <a:xfrm>
            <a:off x="2449513" y="3343275"/>
            <a:ext cx="4244975" cy="22826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351915" algn="l"/>
                <a:tab pos="3225800" algn="l"/>
              </a:tabLst>
              <a:defRPr/>
            </a:pPr>
            <a:r>
              <a:rPr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#meilläosataan	</a:t>
            </a:r>
            <a:r>
              <a:rPr sz="14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#osaajanatyöelämään	#tuubraheen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58E43C-E1EB-9049-9AD2-DDA8E6538A74}"/>
              </a:ext>
            </a:extLst>
          </p:cNvPr>
          <p:cNvSpPr/>
          <p:nvPr userDrawn="1"/>
        </p:nvSpPr>
        <p:spPr>
          <a:xfrm>
            <a:off x="2019300" y="1530350"/>
            <a:ext cx="5105400" cy="1653064"/>
          </a:xfrm>
          <a:prstGeom prst="rect">
            <a:avLst/>
          </a:prstGeom>
          <a:noFill/>
          <a:ln w="38100">
            <a:solidFill>
              <a:srgbClr val="FF00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5996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tsikkodia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C6BCEF05-E55D-6140-BB01-3B11A83187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39" t="12666" r="1439" b="1266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0BE0EC1E-7B5C-6D44-8C5B-E924ED974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9" t="12666" r="1439" b="12666"/>
          <a:stretch/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F4AB6DD4-6761-DD4D-BDCB-F2829CE2DC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597819"/>
            <a:ext cx="6610350" cy="1102519"/>
          </a:xfrm>
        </p:spPr>
        <p:txBody>
          <a:bodyPr/>
          <a:lstStyle>
            <a:lvl1pPr algn="ctr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007A4B6F-65B6-0B44-8278-92B69E784C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2789549"/>
            <a:ext cx="6610350" cy="895578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FF00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4217429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dia">
    <p:bg>
      <p:bgPr>
        <a:solidFill>
          <a:srgbClr val="33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1EC7EF98-7655-4346-A05A-75840D7F3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244050"/>
            <a:ext cx="5594567" cy="110251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5318F3-800C-D740-8A7A-97DFD6B2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" y="331545"/>
            <a:ext cx="1076325" cy="344424"/>
          </a:xfrm>
          <a:prstGeom prst="rect">
            <a:avLst/>
          </a:prstGeom>
        </p:spPr>
      </p:pic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8094EB9C-71A2-3345-A97A-0D6D47528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76720" y="465550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CEF6043-AD66-7C45-BBEE-05C49369A603}" type="slidenum">
              <a:rPr lang="fi-FI" smtClean="0"/>
              <a:pPr/>
              <a:t>‹#›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214A26FE-061D-354E-AD1E-A01B2C1A88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2466861"/>
            <a:ext cx="7772400" cy="447789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FF00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C854E62-ED38-A647-8A2D-9CD45021BAB5}"/>
              </a:ext>
            </a:extLst>
          </p:cNvPr>
          <p:cNvSpPr>
            <a:spLocks/>
          </p:cNvSpPr>
          <p:nvPr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808F130-76E4-AA44-8C63-5C406F4E3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3034943"/>
            <a:ext cx="7772400" cy="14799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Leipätekstin</a:t>
            </a:r>
            <a:r>
              <a:rPr lang="en-GB" dirty="0"/>
              <a:t> </a:t>
            </a:r>
            <a:r>
              <a:rPr lang="en-GB" dirty="0" err="1"/>
              <a:t>perustyyli</a:t>
            </a:r>
            <a:endParaRPr lang="en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CBCF3E-34F6-7548-B94E-018EB4DF6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" y="331545"/>
            <a:ext cx="1076325" cy="344424"/>
          </a:xfrm>
          <a:prstGeom prst="rect">
            <a:avLst/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26B826F9-A9C7-754B-8230-899A6D685806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25028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sältö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40FAEBE-F9AE-6141-B8F8-4A48037AB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" y="336200"/>
            <a:ext cx="1076324" cy="329259"/>
          </a:xfrm>
          <a:prstGeom prst="rect">
            <a:avLst/>
          </a:prstGeom>
        </p:spPr>
      </p:pic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A54FBAE7-8549-0647-8C90-29C66A23B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13600" y="4655503"/>
            <a:ext cx="16967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6043-AD66-7C45-BBEE-05C49369A603}" type="slidenum">
              <a:rPr lang="fi-FI" smtClean="0"/>
              <a:pPr/>
              <a:t>‹#›</a:t>
            </a:fld>
            <a:endParaRPr lang="fi-FI" sz="1000" dirty="0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11E8BC9A-A7EC-5644-9364-25C0C46667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1244050"/>
            <a:ext cx="7772400" cy="1102519"/>
          </a:xfrm>
        </p:spPr>
        <p:txBody>
          <a:bodyPr/>
          <a:lstStyle>
            <a:lvl1pPr algn="l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F1D3557-2741-0D47-B8B7-6DA7555621E9}"/>
              </a:ext>
            </a:extLst>
          </p:cNvPr>
          <p:cNvSpPr>
            <a:spLocks/>
          </p:cNvSpPr>
          <p:nvPr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B8681D-856E-6C46-A85A-954DBDD7C8A3}"/>
              </a:ext>
            </a:extLst>
          </p:cNvPr>
          <p:cNvSpPr txBox="1"/>
          <p:nvPr/>
        </p:nvSpPr>
        <p:spPr>
          <a:xfrm>
            <a:off x="685800" y="3362439"/>
            <a:ext cx="7772400" cy="99524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en-FI" b="0" dirty="0">
              <a:solidFill>
                <a:schemeClr val="bg1"/>
              </a:solidFill>
            </a:endParaRPr>
          </a:p>
        </p:txBody>
      </p:sp>
      <p:sp>
        <p:nvSpPr>
          <p:cNvPr id="22" name="Alaotsikko 2">
            <a:extLst>
              <a:ext uri="{FF2B5EF4-FFF2-40B4-BE49-F238E27FC236}">
                <a16:creationId xmlns:a16="http://schemas.microsoft.com/office/drawing/2014/main" id="{2044BDE7-F3AE-A245-8282-AD482FF169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2466861"/>
            <a:ext cx="7772400" cy="447789"/>
          </a:xfrm>
        </p:spPr>
        <p:txBody>
          <a:bodyPr/>
          <a:lstStyle>
            <a:lvl1pPr marL="0" indent="0" algn="l">
              <a:buNone/>
              <a:defRPr sz="2000" b="1">
                <a:solidFill>
                  <a:srgbClr val="FF00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Alaotsikon perustyyli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84A44F-91C5-464B-BE13-175F73507EC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3034943"/>
            <a:ext cx="7772400" cy="1479908"/>
          </a:xfrm>
        </p:spPr>
        <p:txBody>
          <a:bodyPr/>
          <a:lstStyle>
            <a:lvl1pPr>
              <a:defRPr b="0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Leioätekstin</a:t>
            </a:r>
            <a:r>
              <a:rPr lang="en-GB" dirty="0"/>
              <a:t> </a:t>
            </a:r>
            <a:r>
              <a:rPr lang="en-GB" dirty="0" err="1"/>
              <a:t>perustyyli</a:t>
            </a:r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D6A0BB1-45C1-E84E-AD5F-017200583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235" y="336200"/>
            <a:ext cx="1076324" cy="329259"/>
          </a:xfrm>
          <a:prstGeom prst="rect">
            <a:avLst/>
          </a:prstGeom>
        </p:spPr>
      </p:pic>
      <p:sp>
        <p:nvSpPr>
          <p:cNvPr id="10" name="object 5">
            <a:extLst>
              <a:ext uri="{FF2B5EF4-FFF2-40B4-BE49-F238E27FC236}">
                <a16:creationId xmlns:a16="http://schemas.microsoft.com/office/drawing/2014/main" id="{E9621B42-BB50-1447-AAEC-2331CB8B9E91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4017D1-FCD3-E34C-8F91-257C01989C9C}"/>
              </a:ext>
            </a:extLst>
          </p:cNvPr>
          <p:cNvSpPr txBox="1"/>
          <p:nvPr userDrawn="1"/>
        </p:nvSpPr>
        <p:spPr>
          <a:xfrm>
            <a:off x="685800" y="3362439"/>
            <a:ext cx="7772400" cy="99524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en-FI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70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C41F6B-CC72-B64F-BFAA-A412D5EE028F}"/>
              </a:ext>
            </a:extLst>
          </p:cNvPr>
          <p:cNvSpPr/>
          <p:nvPr userDrawn="1"/>
        </p:nvSpPr>
        <p:spPr>
          <a:xfrm>
            <a:off x="685799" y="733425"/>
            <a:ext cx="7772401" cy="36766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F62AE6F1-4A0A-E44F-AE58-D999812E3F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1597820"/>
            <a:ext cx="6610350" cy="973930"/>
          </a:xfrm>
        </p:spPr>
        <p:txBody>
          <a:bodyPr/>
          <a:lstStyle>
            <a:lvl1pPr algn="ctr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238EFA31-35F0-A747-9E80-676D23EAE7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0150" y="2671763"/>
            <a:ext cx="6610350" cy="11901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rgbClr val="FF005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Vaihda kuva muuttamalla taustaa</a:t>
            </a:r>
          </a:p>
        </p:txBody>
      </p:sp>
    </p:spTree>
    <p:extLst>
      <p:ext uri="{BB962C8B-B14F-4D97-AF65-F5344CB8AC3E}">
        <p14:creationId xmlns:p14="http://schemas.microsoft.com/office/powerpoint/2010/main" val="1417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di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2C41F6B-CC72-B64F-BFAA-A412D5EE028F}"/>
              </a:ext>
            </a:extLst>
          </p:cNvPr>
          <p:cNvSpPr/>
          <p:nvPr userDrawn="1"/>
        </p:nvSpPr>
        <p:spPr>
          <a:xfrm>
            <a:off x="685799" y="733425"/>
            <a:ext cx="7772401" cy="36766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F62AE6F1-4A0A-E44F-AE58-D999812E3F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6824" y="1096375"/>
            <a:ext cx="6610350" cy="973930"/>
          </a:xfrm>
        </p:spPr>
        <p:txBody>
          <a:bodyPr/>
          <a:lstStyle>
            <a:lvl1pPr algn="ctr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Taulukkodia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2A1C8-F6DD-FD47-9F0C-45786B405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5" y="2091820"/>
            <a:ext cx="6610350" cy="264105"/>
          </a:xfrm>
        </p:spPr>
        <p:txBody>
          <a:bodyPr anchor="ctr"/>
          <a:lstStyle>
            <a:lvl1pPr marL="12700" algn="ctr" eaLnBrk="1" fontAlgn="auto" hangingPunct="1">
              <a:spcBef>
                <a:spcPts val="100"/>
              </a:spcBef>
              <a:spcAft>
                <a:spcPts val="0"/>
              </a:spcAft>
              <a:tabLst>
                <a:tab pos="1351915" algn="l"/>
                <a:tab pos="3225800" algn="l"/>
              </a:tabLst>
              <a:defRPr/>
            </a:lvl1pPr>
          </a:lstStyle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tabLst>
                <a:tab pos="1351915" algn="l"/>
                <a:tab pos="3225800" algn="l"/>
              </a:tabLst>
              <a:defRPr/>
            </a:pPr>
            <a:r>
              <a:rPr lang="en-GB" sz="1400" dirty="0">
                <a:solidFill>
                  <a:srgbClr val="33003F"/>
                </a:solidFill>
                <a:latin typeface="VremenaGroteskBook"/>
                <a:cs typeface="VremenaGroteskBook"/>
              </a:rPr>
              <a:t>#</a:t>
            </a:r>
            <a:r>
              <a:rPr lang="en-GB" sz="1400" dirty="0" err="1">
                <a:solidFill>
                  <a:srgbClr val="33003F"/>
                </a:solidFill>
                <a:latin typeface="VremenaGroteskBook"/>
                <a:cs typeface="VremenaGroteskBook"/>
              </a:rPr>
              <a:t>meilläosataan</a:t>
            </a:r>
            <a:r>
              <a:rPr lang="en-GB" sz="1400" dirty="0">
                <a:solidFill>
                  <a:srgbClr val="33003F"/>
                </a:solidFill>
                <a:latin typeface="VremenaGroteskBook"/>
                <a:cs typeface="VremenaGroteskBook"/>
              </a:rPr>
              <a:t>	</a:t>
            </a:r>
            <a:r>
              <a:rPr lang="en-GB" sz="1400" spc="-5" dirty="0">
                <a:solidFill>
                  <a:srgbClr val="33003F"/>
                </a:solidFill>
                <a:latin typeface="VremenaGroteskBook"/>
                <a:cs typeface="VremenaGroteskBook"/>
              </a:rPr>
              <a:t>#</a:t>
            </a:r>
            <a:r>
              <a:rPr lang="en-GB" sz="1400" spc="-5" dirty="0" err="1">
                <a:solidFill>
                  <a:srgbClr val="33003F"/>
                </a:solidFill>
                <a:latin typeface="VremenaGroteskBook"/>
                <a:cs typeface="VremenaGroteskBook"/>
              </a:rPr>
              <a:t>osaajanatyöelämään</a:t>
            </a:r>
            <a:r>
              <a:rPr lang="en-GB" sz="1400" spc="-5" dirty="0">
                <a:solidFill>
                  <a:srgbClr val="33003F"/>
                </a:solidFill>
                <a:latin typeface="VremenaGroteskBook"/>
                <a:cs typeface="VremenaGroteskBook"/>
              </a:rPr>
              <a:t>	#</a:t>
            </a:r>
            <a:r>
              <a:rPr lang="en-GB" sz="1400" spc="-5" dirty="0" err="1">
                <a:solidFill>
                  <a:srgbClr val="33003F"/>
                </a:solidFill>
                <a:latin typeface="VremenaGroteskBook"/>
                <a:cs typeface="VremenaGroteskBook"/>
              </a:rPr>
              <a:t>tuubraheen</a:t>
            </a:r>
            <a:endParaRPr lang="en-GB" sz="1400" dirty="0">
              <a:latin typeface="VremenaGroteskBook"/>
              <a:cs typeface="VremenaGroteskBook"/>
            </a:endParaRP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35D7F01-5088-3643-BD2A-C6F2BFD9E470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266825" y="2571750"/>
            <a:ext cx="6610350" cy="1590675"/>
          </a:xfrm>
        </p:spPr>
        <p:txBody>
          <a:bodyPr/>
          <a:lstStyle/>
          <a:p>
            <a:r>
              <a:rPr lang="en-FI" dirty="0"/>
              <a:t>Lisää taulukko napauttamalla keskelle. Valitse valmiista tyyleistä tai tyylittele taulukkoon sopivalla tavalla. Käytä teeman värejä.</a:t>
            </a:r>
          </a:p>
        </p:txBody>
      </p:sp>
    </p:spTree>
    <p:extLst>
      <p:ext uri="{BB962C8B-B14F-4D97-AF65-F5344CB8AC3E}">
        <p14:creationId xmlns:p14="http://schemas.microsoft.com/office/powerpoint/2010/main" val="267627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57FF2A81-7510-4543-85C1-1E161F234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8" y="4678434"/>
            <a:ext cx="1076324" cy="329259"/>
          </a:xfrm>
          <a:prstGeom prst="rect">
            <a:avLst/>
          </a:prstGeom>
        </p:spPr>
      </p:pic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63F8A613-AB77-D84D-B79B-BEB2B04F119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7200" y="1607158"/>
            <a:ext cx="8229600" cy="2745547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i-FI" dirty="0"/>
              <a:t>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46B4DFDA-8DB9-FD42-A0C4-C9882EF05C31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F93FFF37-DF81-0645-B5D3-C36CD12723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199" y="406400"/>
            <a:ext cx="8229599" cy="1102519"/>
          </a:xfrm>
        </p:spPr>
        <p:txBody>
          <a:bodyPr/>
          <a:lstStyle>
            <a:lvl1pPr algn="l">
              <a:defRPr>
                <a:solidFill>
                  <a:srgbClr val="33003E"/>
                </a:solidFill>
              </a:defRPr>
            </a:lvl1pPr>
          </a:lstStyle>
          <a:p>
            <a:r>
              <a:rPr lang="fi-FI" dirty="0"/>
              <a:t>Otsikko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758CD2A-F367-0146-BB95-B40D14332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8178" y="4678434"/>
            <a:ext cx="1076324" cy="329259"/>
          </a:xfrm>
          <a:prstGeom prst="rect">
            <a:avLst/>
          </a:prstGeom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C2492A77-6B05-CA41-AEF7-98BAEB9CD18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955676" y="2038826"/>
            <a:ext cx="4515571" cy="437916"/>
          </a:xfrm>
          <a:custGeom>
            <a:avLst/>
            <a:gdLst>
              <a:gd name="T0" fmla="*/ 0 w 8229600"/>
              <a:gd name="T1" fmla="*/ 8229600 w 82296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noFill/>
          <a:ln w="25400">
            <a:solidFill>
              <a:srgbClr val="FF00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6507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43840" y="205979"/>
            <a:ext cx="86664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Perustyylit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43840" y="1200151"/>
            <a:ext cx="866648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perustyyliä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E97EACB5-F08E-4340-B8D5-9D84616C3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76720" y="2168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BF643623-EB88-4829-8042-23DBF9023C9D}" type="datetime1">
              <a:rPr lang="fi-FI" smtClean="0"/>
              <a:pPr algn="r"/>
              <a:t>20.5.2022</a:t>
            </a:fld>
            <a:endParaRPr lang="fi-FI" dirty="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F3B3A73-7566-F749-9BAD-8F8514F45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7486" y="4655503"/>
            <a:ext cx="1812834" cy="2820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F6043-AD66-7C45-BBEE-05C49369A603}" type="slidenum">
              <a:rPr lang="fi-FI" smtClean="0"/>
              <a:pPr/>
              <a:t>‹#›</a:t>
            </a:fld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62909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4" r:id="rId7"/>
    <p:sldLayoutId id="2147483811" r:id="rId8"/>
    <p:sldLayoutId id="2147483793" r:id="rId9"/>
    <p:sldLayoutId id="2147483795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10" r:id="rId2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33003E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627063" indent="-169863" algn="l" defTabSz="457200" rtl="0" eaLnBrk="1" latinLnBrk="0" hangingPunct="1">
        <a:spcBef>
          <a:spcPct val="20000"/>
        </a:spcBef>
        <a:buFont typeface="Arial"/>
        <a:buChar char="–"/>
        <a:tabLst>
          <a:tab pos="627063" algn="l"/>
        </a:tabLst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33003E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57350" indent="-285750" algn="l" defTabSz="457200" rtl="0" eaLnBrk="1" latinLnBrk="0" hangingPunct="1">
        <a:spcBef>
          <a:spcPct val="20000"/>
        </a:spcBef>
        <a:buClr>
          <a:srgbClr val="FF005F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114550" indent="-285750" algn="l" defTabSz="457200" rtl="0" eaLnBrk="1" latinLnBrk="0" hangingPunct="1">
        <a:spcBef>
          <a:spcPct val="20000"/>
        </a:spcBef>
        <a:buClr>
          <a:srgbClr val="FA5A55"/>
        </a:buClr>
        <a:buFont typeface="Wingdings" pitchFamily="2" charset="2"/>
        <a:buChar char="ü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he.fi/vinkkaa-kehitysvinkk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2286000" y="-659904"/>
            <a:ext cx="4572000" cy="36317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endParaRPr lang="fi-FI" sz="1000" dirty="0">
              <a:latin typeface="Vremena Grotesk" pitchFamily="50" charset="0"/>
            </a:endParaRPr>
          </a:p>
          <a:p>
            <a:r>
              <a:rPr lang="fi-FI" sz="1000" dirty="0">
                <a:latin typeface="Vremena Grotesk" pitchFamily="50" charset="0"/>
              </a:rPr>
              <a:t>	</a:t>
            </a:r>
          </a:p>
        </p:txBody>
      </p:sp>
      <p:sp>
        <p:nvSpPr>
          <p:cNvPr id="10" name="Suorakulmio 7"/>
          <p:cNvSpPr>
            <a:spLocks noChangeArrowheads="1"/>
          </p:cNvSpPr>
          <p:nvPr/>
        </p:nvSpPr>
        <p:spPr bwMode="auto">
          <a:xfrm>
            <a:off x="184732" y="957545"/>
            <a:ext cx="2101269" cy="151099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35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KEHITYSEHDOTUS/ALOITE</a:t>
            </a:r>
            <a:endParaRPr kumimoji="0" lang="fi-FI" altLang="fi-FI" sz="135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Yksittäinen opiskelija voi tehdä 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altLang="fi-FI" sz="1000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ttps://www.brahe.fi/vinkkaa-kehitysvinkki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altLang="fi-FI" b="1" dirty="0">
                <a:solidFill>
                  <a:srgbClr val="33003E"/>
                </a:solidFill>
                <a:latin typeface="Vremena Grotesk" pitchFamily="50" charset="0"/>
              </a:rPr>
              <a:t>OPISKELIJAKYSELYT</a:t>
            </a:r>
            <a:endParaRPr kumimoji="0" lang="fi-FI" altLang="fi-FI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11" name="Suorakulmio 9"/>
          <p:cNvSpPr>
            <a:spLocks noChangeArrowheads="1"/>
          </p:cNvSpPr>
          <p:nvPr/>
        </p:nvSpPr>
        <p:spPr bwMode="auto">
          <a:xfrm>
            <a:off x="2576512" y="946978"/>
            <a:ext cx="3849098" cy="152671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350" b="1" i="0" u="none" strike="noStrike" cap="none" normalizeH="0" baseline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OPISKELIJAVAIKUTTAMISEN OPINNOT   OPISKELIJAKUNTA- </a:t>
            </a:r>
            <a:r>
              <a:rPr kumimoji="0" lang="fi-FI" altLang="fi-FI" sz="135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JA </a:t>
            </a:r>
            <a:r>
              <a:rPr kumimoji="0" lang="fi-FI" altLang="fi-FI" sz="1350" b="1" i="0" u="none" strike="noStrike" cap="none" normalizeH="0" baseline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TUTORTOIMINTA 1-3osp</a:t>
            </a:r>
            <a:endParaRPr kumimoji="0" lang="fi-FI" altLang="fi-FI" sz="135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Syksyisin </a:t>
            </a:r>
            <a:r>
              <a:rPr lang="fi-FI" altLang="fi-FI" sz="1000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lähdetään mukaan 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opiskelijakuntatoimintaan</a:t>
            </a:r>
          </a:p>
          <a:p>
            <a:pPr marL="214313" marR="0" lvl="0" indent="-214313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Koulutuskeskus Brahen opiskelijakunnan hallitus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214313" marR="0" lvl="0" indent="-214313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Erilliset toimintaryhmät Ruukin luonto- ja hevoskeskus, Mediakeskus </a:t>
            </a:r>
            <a:r>
              <a:rPr kumimoji="0" lang="fi-FI" altLang="fi-FI" sz="1000" b="0" i="0" u="none" strike="noStrike" cap="none" normalizeH="0" baseline="0" dirty="0" err="1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Lybecker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/LUKA sekä tekniikka ja palvelu/TEPA</a:t>
            </a:r>
          </a:p>
          <a:p>
            <a:pPr marR="0" lvl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Keväisin lähdetään mukaan tutortoimintaan</a:t>
            </a:r>
          </a:p>
        </p:txBody>
      </p:sp>
      <p:sp>
        <p:nvSpPr>
          <p:cNvPr id="12" name="Suorakulmio 10"/>
          <p:cNvSpPr>
            <a:spLocks noChangeArrowheads="1"/>
          </p:cNvSpPr>
          <p:nvPr/>
        </p:nvSpPr>
        <p:spPr bwMode="auto">
          <a:xfrm>
            <a:off x="6743700" y="958161"/>
            <a:ext cx="2166620" cy="151038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35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OPISKELIJOIDEN PUHEENVUOROT ALOITTAIN</a:t>
            </a:r>
            <a:endParaRPr kumimoji="0" lang="fi-FI" altLang="fi-FI" sz="135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214313" marR="0" lvl="0" indent="-214313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i-FI" altLang="fi-FI" sz="1000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Toteutetaan tammikuussa</a:t>
            </a:r>
          </a:p>
          <a:p>
            <a:pPr marL="214313" marR="0" lvl="0" indent="-214313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i-FI" altLang="fi-FI" sz="1000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Palautetta opiskelusta antavat 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opintojen eri vaiheessa olevat opiskelijat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14" name="Suorakulmio 12"/>
          <p:cNvSpPr>
            <a:spLocks noChangeArrowheads="1"/>
          </p:cNvSpPr>
          <p:nvPr/>
        </p:nvSpPr>
        <p:spPr bwMode="auto">
          <a:xfrm>
            <a:off x="6743700" y="2833911"/>
            <a:ext cx="2166620" cy="8001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PALAUTE TOIMIALAPÄÄLLIKÖILLE </a:t>
            </a: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JA REHTORILLE </a:t>
            </a: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altLang="fi-FI" sz="1000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oimenpiteet ja seuranta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18" name="Suorakulmio 17"/>
          <p:cNvSpPr>
            <a:spLocks noChangeArrowheads="1"/>
          </p:cNvSpPr>
          <p:nvPr/>
        </p:nvSpPr>
        <p:spPr bwMode="auto">
          <a:xfrm>
            <a:off x="5256760" y="2829383"/>
            <a:ext cx="1168851" cy="8046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YHTEISÖLLINEN TOIMINTA</a:t>
            </a: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altLang="fi-FI" sz="998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fi-FI" altLang="fi-FI" sz="998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eemakuukaudet</a:t>
            </a:r>
          </a:p>
          <a:p>
            <a:pPr defTabSz="914378">
              <a:spcBef>
                <a:spcPct val="0"/>
              </a:spcBef>
              <a:spcAft>
                <a:spcPct val="0"/>
              </a:spcAft>
            </a:pPr>
            <a:r>
              <a:rPr lang="fi-FI" altLang="fi-FI" sz="950" dirty="0">
                <a:solidFill>
                  <a:srgbClr val="33003E"/>
                </a:solidFill>
                <a:latin typeface="Vremena Grotesk"/>
                <a:cs typeface="Times New Roman"/>
              </a:rPr>
              <a:t>Asuntolatoiminta</a:t>
            </a:r>
            <a:endParaRPr lang="fi-FI" altLang="fi-FI" sz="950" dirty="0">
              <a:solidFill>
                <a:srgbClr val="33003E"/>
              </a:solidFill>
              <a:latin typeface="Vremena Grotesk" pitchFamily="50" charset="0"/>
              <a:cs typeface="Times New Roman"/>
            </a:endParaRPr>
          </a:p>
        </p:txBody>
      </p:sp>
      <p:sp>
        <p:nvSpPr>
          <p:cNvPr id="19" name="Suorakulmio 18"/>
          <p:cNvSpPr>
            <a:spLocks noChangeArrowheads="1"/>
          </p:cNvSpPr>
          <p:nvPr/>
        </p:nvSpPr>
        <p:spPr bwMode="auto">
          <a:xfrm>
            <a:off x="3965675" y="2829383"/>
            <a:ext cx="1217023" cy="8046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OSALLISTUMINEN BRAHEN TIIMEIHIN JA MUIHIN VERKOSTOIHIN </a:t>
            </a: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20" name="Suorakulmio 19"/>
          <p:cNvSpPr>
            <a:spLocks noChangeArrowheads="1"/>
          </p:cNvSpPr>
          <p:nvPr/>
        </p:nvSpPr>
        <p:spPr bwMode="auto">
          <a:xfrm>
            <a:off x="2576512" y="2833911"/>
            <a:ext cx="1010204" cy="80010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KANNANOTOT</a:t>
            </a: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21" name="Suorakulmio 21"/>
          <p:cNvSpPr>
            <a:spLocks noChangeArrowheads="1"/>
          </p:cNvSpPr>
          <p:nvPr/>
        </p:nvSpPr>
        <p:spPr bwMode="auto">
          <a:xfrm>
            <a:off x="875289" y="3852698"/>
            <a:ext cx="2400441" cy="9248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KOULUTUSKUNTAYHTYMÄ </a:t>
            </a: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BRAHEN HALLITUS</a:t>
            </a: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altLang="fi-FI" sz="1000" dirty="0">
                <a:solidFill>
                  <a:srgbClr val="33003E"/>
                </a:solidFill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O</a:t>
            </a: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piskelijakunnan puheenvuoro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22" name="Suorakulmio 22"/>
          <p:cNvSpPr>
            <a:spLocks noChangeArrowheads="1"/>
          </p:cNvSpPr>
          <p:nvPr/>
        </p:nvSpPr>
        <p:spPr bwMode="auto">
          <a:xfrm>
            <a:off x="3612086" y="3852697"/>
            <a:ext cx="2813526" cy="92486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KOULUTUSKUNTAYHTYMÄN  JOHTAJA/REHTORI </a:t>
            </a:r>
            <a:r>
              <a:rPr kumimoji="0" lang="fi-FI" altLang="fi-FI" sz="1000" b="1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OPISKELIJATAPAAMINEN VUOSITTAIN</a:t>
            </a:r>
            <a:endParaRPr kumimoji="0" lang="fi-FI" altLang="fi-FI" sz="1000" b="1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Koulutuskeskus Brahen yhteinen opiskelijoiden vaikuttamispäivä 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23" name="Suorakulmio 25"/>
          <p:cNvSpPr>
            <a:spLocks noChangeArrowheads="1"/>
          </p:cNvSpPr>
          <p:nvPr/>
        </p:nvSpPr>
        <p:spPr bwMode="auto">
          <a:xfrm>
            <a:off x="189494" y="2827949"/>
            <a:ext cx="2101269" cy="80607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KOULUTUSKUNTAYHTYMÄ </a:t>
            </a: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000" b="1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BRAHEN JOHTORYHMÄ</a:t>
            </a:r>
            <a:endParaRPr kumimoji="0" lang="fi-FI" altLang="fi-FI" sz="1000" b="1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rgbClr val="33003E"/>
                </a:solidFill>
                <a:effectLst/>
                <a:latin typeface="Vremena Grotesk" pitchFamily="50" charset="0"/>
              </a:rPr>
              <a:t>Asioiden eteenpäin vieminen</a:t>
            </a:r>
          </a:p>
          <a:p>
            <a:pPr marL="0" marR="0" lvl="0" indent="0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rgbClr val="33003E"/>
              </a:solidFill>
              <a:effectLst/>
              <a:latin typeface="Vremena Grotesk" pitchFamily="50" charset="0"/>
            </a:endParaRPr>
          </a:p>
        </p:txBody>
      </p:sp>
      <p:sp>
        <p:nvSpPr>
          <p:cNvPr id="24" name="Alanuoli 23"/>
          <p:cNvSpPr/>
          <p:nvPr/>
        </p:nvSpPr>
        <p:spPr>
          <a:xfrm>
            <a:off x="1102201" y="2468544"/>
            <a:ext cx="247650" cy="334477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26" name="Nuoli ylös ja alas 25"/>
          <p:cNvSpPr/>
          <p:nvPr/>
        </p:nvSpPr>
        <p:spPr>
          <a:xfrm>
            <a:off x="3604369" y="2482565"/>
            <a:ext cx="323850" cy="1370133"/>
          </a:xfrm>
          <a:prstGeom prst="upDownArrow">
            <a:avLst>
              <a:gd name="adj1" fmla="val 44118"/>
              <a:gd name="adj2" fmla="val 50000"/>
            </a:avLst>
          </a:prstGeom>
          <a:solidFill>
            <a:srgbClr val="FF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33" name="Nuoli vasemmalle ja oikealle 32"/>
          <p:cNvSpPr/>
          <p:nvPr/>
        </p:nvSpPr>
        <p:spPr>
          <a:xfrm>
            <a:off x="2290762" y="1438876"/>
            <a:ext cx="285750" cy="173990"/>
          </a:xfrm>
          <a:prstGeom prst="leftRight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1" y="105489"/>
            <a:ext cx="18473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1" y="103256"/>
            <a:ext cx="1726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182" algn="l"/>
              </a:tabLst>
            </a:pPr>
            <a:b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remena Grotesk" pitchFamily="50" charset="0"/>
              </a:rPr>
            </a:b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remena Grotesk" pitchFamily="50" charset="0"/>
            </a:endParaRP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182" algn="l"/>
              </a:tabLst>
            </a:pPr>
            <a:r>
              <a:rPr kumimoji="0" lang="fi-FI" altLang="fi-FI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remena Grotesk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remena Grotesk" pitchFamily="50" charset="0"/>
            </a:endParaRPr>
          </a:p>
          <a:p>
            <a:pPr marL="0" marR="0" lvl="0" indent="0" algn="l" defTabSz="9143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24182" algn="l"/>
              </a:tabLst>
            </a:pPr>
            <a:endParaRPr kumimoji="0" lang="fi-FI" altLang="fi-FI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remena Grotesk" pitchFamily="50" charset="0"/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2115403" y="249244"/>
            <a:ext cx="5947941" cy="57911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3200" b="1" dirty="0">
                <a:solidFill>
                  <a:schemeClr val="bg1"/>
                </a:solidFill>
                <a:latin typeface="Vremena Grotesk" pitchFamily="50" charset="0"/>
              </a:rPr>
              <a:t>OPISKELIJAVAIKUTTAMINEN BRAHESSA</a:t>
            </a:r>
          </a:p>
        </p:txBody>
      </p:sp>
      <p:sp>
        <p:nvSpPr>
          <p:cNvPr id="37" name="Nuoli vasemmalle ja oikealle 36"/>
          <p:cNvSpPr/>
          <p:nvPr/>
        </p:nvSpPr>
        <p:spPr>
          <a:xfrm>
            <a:off x="6441780" y="1438876"/>
            <a:ext cx="285750" cy="173990"/>
          </a:xfrm>
          <a:prstGeom prst="leftRight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38" name="Alanuoli 37"/>
          <p:cNvSpPr/>
          <p:nvPr/>
        </p:nvSpPr>
        <p:spPr>
          <a:xfrm>
            <a:off x="2960582" y="2475524"/>
            <a:ext cx="247650" cy="352425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39" name="Alanuoli 38"/>
          <p:cNvSpPr/>
          <p:nvPr/>
        </p:nvSpPr>
        <p:spPr>
          <a:xfrm>
            <a:off x="4396293" y="2475524"/>
            <a:ext cx="247650" cy="353860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40" name="Alanuoli 39"/>
          <p:cNvSpPr/>
          <p:nvPr/>
        </p:nvSpPr>
        <p:spPr>
          <a:xfrm>
            <a:off x="5717359" y="2475524"/>
            <a:ext cx="247650" cy="353860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41" name="Alanuoli 40"/>
          <p:cNvSpPr/>
          <p:nvPr/>
        </p:nvSpPr>
        <p:spPr>
          <a:xfrm>
            <a:off x="2954597" y="3634022"/>
            <a:ext cx="247650" cy="218675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42" name="Nuoli vasemmalle ja oikealle 41"/>
          <p:cNvSpPr/>
          <p:nvPr/>
        </p:nvSpPr>
        <p:spPr>
          <a:xfrm>
            <a:off x="3275730" y="4208748"/>
            <a:ext cx="336354" cy="247652"/>
          </a:xfrm>
          <a:prstGeom prst="leftRight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 dirty="0">
              <a:latin typeface="Vremena Grotesk" pitchFamily="50" charset="0"/>
            </a:endParaRPr>
          </a:p>
        </p:txBody>
      </p:sp>
      <p:sp>
        <p:nvSpPr>
          <p:cNvPr id="43" name="Alanuoli 42"/>
          <p:cNvSpPr/>
          <p:nvPr/>
        </p:nvSpPr>
        <p:spPr>
          <a:xfrm>
            <a:off x="7512866" y="2468544"/>
            <a:ext cx="247650" cy="359405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45" name="Alanuoli 44"/>
          <p:cNvSpPr/>
          <p:nvPr/>
        </p:nvSpPr>
        <p:spPr>
          <a:xfrm rot="5400000">
            <a:off x="6920324" y="3706798"/>
            <a:ext cx="287808" cy="1244896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sp>
        <p:nvSpPr>
          <p:cNvPr id="46" name="Alanuoli 45"/>
          <p:cNvSpPr/>
          <p:nvPr/>
        </p:nvSpPr>
        <p:spPr>
          <a:xfrm rot="10800000">
            <a:off x="7512866" y="3634018"/>
            <a:ext cx="247650" cy="761063"/>
          </a:xfrm>
          <a:prstGeom prst="downArrow">
            <a:avLst/>
          </a:prstGeom>
          <a:solidFill>
            <a:srgbClr val="FF005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>
              <a:latin typeface="Vremena Grotesk" pitchFamily="50" charset="0"/>
            </a:endParaRP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6F226235-B816-4606-AF76-B23F40078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900" y="1078353"/>
            <a:ext cx="652781" cy="6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86105"/>
      </p:ext>
    </p:extLst>
  </p:cSld>
  <p:clrMapOvr>
    <a:masterClrMapping/>
  </p:clrMapOvr>
</p:sld>
</file>

<file path=ppt/theme/theme1.xml><?xml version="1.0" encoding="utf-8"?>
<a:theme xmlns:a="http://schemas.openxmlformats.org/drawingml/2006/main" name="Koulutuskeskus Brahe - esityspohja">
  <a:themeElements>
    <a:clrScheme name="Custom 1">
      <a:dk1>
        <a:srgbClr val="33003E"/>
      </a:dk1>
      <a:lt1>
        <a:srgbClr val="FFFFFF"/>
      </a:lt1>
      <a:dk2>
        <a:srgbClr val="430052"/>
      </a:dk2>
      <a:lt2>
        <a:srgbClr val="E7E6E6"/>
      </a:lt2>
      <a:accent1>
        <a:srgbClr val="33003E"/>
      </a:accent1>
      <a:accent2>
        <a:srgbClr val="3987A3"/>
      </a:accent2>
      <a:accent3>
        <a:srgbClr val="F95A55"/>
      </a:accent3>
      <a:accent4>
        <a:srgbClr val="FE005F"/>
      </a:accent4>
      <a:accent5>
        <a:srgbClr val="00776C"/>
      </a:accent5>
      <a:accent6>
        <a:srgbClr val="6B0084"/>
      </a:accent6>
      <a:hlink>
        <a:srgbClr val="FE005F"/>
      </a:hlink>
      <a:folHlink>
        <a:srgbClr val="BD0B49"/>
      </a:folHlink>
    </a:clrScheme>
    <a:fontScheme name="Rastor-instituutt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b="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he_ppt_pohja_2020" id="{37A56845-6455-4646-B8BF-6AD49517716E}" vid="{E91B6E7D-DE29-9143-BA90-976ACBEFC11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DEF265FB4B8D4FB3C757FBD32DEF37" ma:contentTypeVersion="9" ma:contentTypeDescription="Luo uusi asiakirja." ma:contentTypeScope="" ma:versionID="54756072e3ab6a4590b3fd4e525ffcc1">
  <xsd:schema xmlns:xsd="http://www.w3.org/2001/XMLSchema" xmlns:xs="http://www.w3.org/2001/XMLSchema" xmlns:p="http://schemas.microsoft.com/office/2006/metadata/properties" xmlns:ns2="65dc4b34-2670-447b-ace7-a7c1386a4bd6" xmlns:ns3="e8641e2d-85c2-494b-a9b8-5f019eee019f" targetNamespace="http://schemas.microsoft.com/office/2006/metadata/properties" ma:root="true" ma:fieldsID="12ca55752cd59f9ba48a2e4f0007a0c1" ns2:_="" ns3:_="">
    <xsd:import namespace="65dc4b34-2670-447b-ace7-a7c1386a4bd6"/>
    <xsd:import namespace="e8641e2d-85c2-494b-a9b8-5f019eee0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c4b34-2670-447b-ace7-a7c1386a4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41e2d-85c2-494b-a9b8-5f019eee0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83B057-0248-4BC1-8442-B457736373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F1C0D1-5B07-48C1-BADD-AC816BEE75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c4b34-2670-447b-ace7-a7c1386a4bd6"/>
    <ds:schemaRef ds:uri="e8641e2d-85c2-494b-a9b8-5f019eee0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EC828B-AC03-481C-B146-283774B439E1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e8641e2d-85c2-494b-a9b8-5f019eee019f"/>
    <ds:schemaRef ds:uri="65dc4b34-2670-447b-ace7-a7c1386a4bd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Brahe_ppt_pohja_2020</Template>
  <TotalTime>62</TotalTime>
  <Words>115</Words>
  <Application>Microsoft Office PowerPoint</Application>
  <PresentationFormat>Näytössä katseltava esitys (16:9)</PresentationFormat>
  <Paragraphs>57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Vremena Grotesk</vt:lpstr>
      <vt:lpstr>VremenaGroteskBook</vt:lpstr>
      <vt:lpstr>Wingdings</vt:lpstr>
      <vt:lpstr>Koulutuskeskus Brahe - esityspohja</vt:lpstr>
      <vt:lpstr>PowerPoint-esitys</vt:lpstr>
    </vt:vector>
  </TitlesOfParts>
  <Company>Raahen koulutuskuntayhtymä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Eveliina Noponen</dc:creator>
  <cp:lastModifiedBy>Päivi Antinoja</cp:lastModifiedBy>
  <cp:revision>9</cp:revision>
  <cp:lastPrinted>2022-02-24T08:51:06Z</cp:lastPrinted>
  <dcterms:created xsi:type="dcterms:W3CDTF">2020-12-17T10:16:24Z</dcterms:created>
  <dcterms:modified xsi:type="dcterms:W3CDTF">2022-05-20T09:32:20Z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0x01010089DEF265FB4B8D4FB3C757FBD32DEF37</vt:lpwstr>
  </property>
</Properties>
</file>