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61" r:id="rId5"/>
    <p:sldId id="267" r:id="rId6"/>
    <p:sldId id="268" r:id="rId7"/>
    <p:sldId id="264" r:id="rId8"/>
    <p:sldId id="265" r:id="rId9"/>
    <p:sldId id="272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BCE1DD-6F91-5459-45C9-BDA1D6DC59F3}" v="362" dt="2022-03-09T08:03:13.206"/>
    <p1510:client id="{CF5B4B5C-B69D-1E42-B42F-F313491E42E4}" v="1" dt="2022-02-16T09:37:55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omäki Timo" userId="S::ilomatim@gradia.fi::93881785-8abe-47f8-a814-f999962759d6" providerId="AD" clId="Web-{BCBCE1DD-6F91-5459-45C9-BDA1D6DC59F3}"/>
    <pc:docChg chg="addSld modSld">
      <pc:chgData name="Ilomäki Timo" userId="S::ilomatim@gradia.fi::93881785-8abe-47f8-a814-f999962759d6" providerId="AD" clId="Web-{BCBCE1DD-6F91-5459-45C9-BDA1D6DC59F3}" dt="2022-03-09T08:03:13.206" v="365" actId="20577"/>
      <pc:docMkLst>
        <pc:docMk/>
      </pc:docMkLst>
      <pc:sldChg chg="modSp new">
        <pc:chgData name="Ilomäki Timo" userId="S::ilomatim@gradia.fi::93881785-8abe-47f8-a814-f999962759d6" providerId="AD" clId="Web-{BCBCE1DD-6F91-5459-45C9-BDA1D6DC59F3}" dt="2022-03-09T08:03:13.206" v="365" actId="20577"/>
        <pc:sldMkLst>
          <pc:docMk/>
          <pc:sldMk cId="1804140799" sldId="272"/>
        </pc:sldMkLst>
        <pc:spChg chg="mod">
          <ac:chgData name="Ilomäki Timo" userId="S::ilomatim@gradia.fi::93881785-8abe-47f8-a814-f999962759d6" providerId="AD" clId="Web-{BCBCE1DD-6F91-5459-45C9-BDA1D6DC59F3}" dt="2022-03-09T07:58:06.699" v="6" actId="20577"/>
          <ac:spMkLst>
            <pc:docMk/>
            <pc:sldMk cId="1804140799" sldId="272"/>
            <ac:spMk id="2" creationId="{3B0C6D66-829D-43C8-AF07-C201EA5B4B73}"/>
          </ac:spMkLst>
        </pc:spChg>
        <pc:spChg chg="mod">
          <ac:chgData name="Ilomäki Timo" userId="S::ilomatim@gradia.fi::93881785-8abe-47f8-a814-f999962759d6" providerId="AD" clId="Web-{BCBCE1DD-6F91-5459-45C9-BDA1D6DC59F3}" dt="2022-03-09T08:03:13.206" v="365" actId="20577"/>
          <ac:spMkLst>
            <pc:docMk/>
            <pc:sldMk cId="1804140799" sldId="272"/>
            <ac:spMk id="3" creationId="{02C90926-254E-4C66-A164-EA9DDD7E33C0}"/>
          </ac:spMkLst>
        </pc:spChg>
      </pc:sldChg>
    </pc:docChg>
  </pc:docChgLst>
  <pc:docChgLst>
    <pc:chgData name="Ilomäki Timo" userId="93881785-8abe-47f8-a814-f999962759d6" providerId="ADAL" clId="{CF5B4B5C-B69D-1E42-B42F-F313491E42E4}"/>
    <pc:docChg chg="custSel addSld delSld modSld">
      <pc:chgData name="Ilomäki Timo" userId="93881785-8abe-47f8-a814-f999962759d6" providerId="ADAL" clId="{CF5B4B5C-B69D-1E42-B42F-F313491E42E4}" dt="2022-02-16T09:49:04.409" v="928" actId="2696"/>
      <pc:docMkLst>
        <pc:docMk/>
      </pc:docMkLst>
      <pc:sldChg chg="del">
        <pc:chgData name="Ilomäki Timo" userId="93881785-8abe-47f8-a814-f999962759d6" providerId="ADAL" clId="{CF5B4B5C-B69D-1E42-B42F-F313491E42E4}" dt="2022-02-16T09:32:44.231" v="0" actId="2696"/>
        <pc:sldMkLst>
          <pc:docMk/>
          <pc:sldMk cId="1905553424" sldId="257"/>
        </pc:sldMkLst>
      </pc:sldChg>
      <pc:sldChg chg="del">
        <pc:chgData name="Ilomäki Timo" userId="93881785-8abe-47f8-a814-f999962759d6" providerId="ADAL" clId="{CF5B4B5C-B69D-1E42-B42F-F313491E42E4}" dt="2022-02-16T09:49:04.409" v="928" actId="2696"/>
        <pc:sldMkLst>
          <pc:docMk/>
          <pc:sldMk cId="2674397405" sldId="258"/>
        </pc:sldMkLst>
      </pc:sldChg>
      <pc:sldChg chg="del">
        <pc:chgData name="Ilomäki Timo" userId="93881785-8abe-47f8-a814-f999962759d6" providerId="ADAL" clId="{CF5B4B5C-B69D-1E42-B42F-F313491E42E4}" dt="2022-02-16T09:48:11.993" v="911" actId="2696"/>
        <pc:sldMkLst>
          <pc:docMk/>
          <pc:sldMk cId="1903439950" sldId="260"/>
        </pc:sldMkLst>
      </pc:sldChg>
      <pc:sldChg chg="modSp">
        <pc:chgData name="Ilomäki Timo" userId="93881785-8abe-47f8-a814-f999962759d6" providerId="ADAL" clId="{CF5B4B5C-B69D-1E42-B42F-F313491E42E4}" dt="2022-02-16T09:48:45.974" v="927" actId="20577"/>
        <pc:sldMkLst>
          <pc:docMk/>
          <pc:sldMk cId="700829209" sldId="261"/>
        </pc:sldMkLst>
        <pc:spChg chg="mod">
          <ac:chgData name="Ilomäki Timo" userId="93881785-8abe-47f8-a814-f999962759d6" providerId="ADAL" clId="{CF5B4B5C-B69D-1E42-B42F-F313491E42E4}" dt="2022-02-16T09:48:45.974" v="927" actId="20577"/>
          <ac:spMkLst>
            <pc:docMk/>
            <pc:sldMk cId="700829209" sldId="261"/>
            <ac:spMk id="3" creationId="{33BB9C72-B096-4D32-BB3A-8885D6B3814D}"/>
          </ac:spMkLst>
        </pc:spChg>
      </pc:sldChg>
      <pc:sldChg chg="modSp del">
        <pc:chgData name="Ilomäki Timo" userId="93881785-8abe-47f8-a814-f999962759d6" providerId="ADAL" clId="{CF5B4B5C-B69D-1E42-B42F-F313491E42E4}" dt="2022-02-16T09:47:22.032" v="910" actId="2696"/>
        <pc:sldMkLst>
          <pc:docMk/>
          <pc:sldMk cId="2806723503" sldId="266"/>
        </pc:sldMkLst>
        <pc:spChg chg="mod">
          <ac:chgData name="Ilomäki Timo" userId="93881785-8abe-47f8-a814-f999962759d6" providerId="ADAL" clId="{CF5B4B5C-B69D-1E42-B42F-F313491E42E4}" dt="2022-02-16T09:35:49.346" v="218" actId="20577"/>
          <ac:spMkLst>
            <pc:docMk/>
            <pc:sldMk cId="2806723503" sldId="266"/>
            <ac:spMk id="3" creationId="{2B9F329A-3170-4F4B-A41A-01AA39811D4C}"/>
          </ac:spMkLst>
        </pc:spChg>
      </pc:sldChg>
      <pc:sldChg chg="modSp">
        <pc:chgData name="Ilomäki Timo" userId="93881785-8abe-47f8-a814-f999962759d6" providerId="ADAL" clId="{CF5B4B5C-B69D-1E42-B42F-F313491E42E4}" dt="2022-02-16T09:37:55.860" v="222" actId="27636"/>
        <pc:sldMkLst>
          <pc:docMk/>
          <pc:sldMk cId="885018852" sldId="268"/>
        </pc:sldMkLst>
        <pc:spChg chg="mod">
          <ac:chgData name="Ilomäki Timo" userId="93881785-8abe-47f8-a814-f999962759d6" providerId="ADAL" clId="{CF5B4B5C-B69D-1E42-B42F-F313491E42E4}" dt="2022-02-16T09:37:55.860" v="222" actId="27636"/>
          <ac:spMkLst>
            <pc:docMk/>
            <pc:sldMk cId="885018852" sldId="268"/>
            <ac:spMk id="3" creationId="{C9722DC5-E41B-4FA4-AEAB-DE7942D81E7A}"/>
          </ac:spMkLst>
        </pc:spChg>
      </pc:sldChg>
      <pc:sldChg chg="del">
        <pc:chgData name="Ilomäki Timo" userId="93881785-8abe-47f8-a814-f999962759d6" providerId="ADAL" clId="{CF5B4B5C-B69D-1E42-B42F-F313491E42E4}" dt="2022-02-16T09:33:04.300" v="1" actId="2696"/>
        <pc:sldMkLst>
          <pc:docMk/>
          <pc:sldMk cId="1747469559" sldId="269"/>
        </pc:sldMkLst>
      </pc:sldChg>
      <pc:sldChg chg="modSp">
        <pc:chgData name="Ilomäki Timo" userId="93881785-8abe-47f8-a814-f999962759d6" providerId="ADAL" clId="{CF5B4B5C-B69D-1E42-B42F-F313491E42E4}" dt="2022-02-16T09:46:45.481" v="909" actId="5793"/>
        <pc:sldMkLst>
          <pc:docMk/>
          <pc:sldMk cId="1934926643" sldId="270"/>
        </pc:sldMkLst>
        <pc:spChg chg="mod">
          <ac:chgData name="Ilomäki Timo" userId="93881785-8abe-47f8-a814-f999962759d6" providerId="ADAL" clId="{CF5B4B5C-B69D-1E42-B42F-F313491E42E4}" dt="2022-02-16T09:46:45.481" v="909" actId="5793"/>
          <ac:spMkLst>
            <pc:docMk/>
            <pc:sldMk cId="1934926643" sldId="270"/>
            <ac:spMk id="3" creationId="{B7B525EE-749A-457E-81B1-D4180C1A8697}"/>
          </ac:spMkLst>
        </pc:spChg>
      </pc:sldChg>
      <pc:sldChg chg="modSp add">
        <pc:chgData name="Ilomäki Timo" userId="93881785-8abe-47f8-a814-f999962759d6" providerId="ADAL" clId="{CF5B4B5C-B69D-1E42-B42F-F313491E42E4}" dt="2022-02-16T09:43:11.661" v="710" actId="20577"/>
        <pc:sldMkLst>
          <pc:docMk/>
          <pc:sldMk cId="3778209203" sldId="271"/>
        </pc:sldMkLst>
        <pc:spChg chg="mod">
          <ac:chgData name="Ilomäki Timo" userId="93881785-8abe-47f8-a814-f999962759d6" providerId="ADAL" clId="{CF5B4B5C-B69D-1E42-B42F-F313491E42E4}" dt="2022-02-16T09:38:12.215" v="245" actId="20577"/>
          <ac:spMkLst>
            <pc:docMk/>
            <pc:sldMk cId="3778209203" sldId="271"/>
            <ac:spMk id="2" creationId="{FD38B41E-1ADB-C247-B845-5A4401649C0C}"/>
          </ac:spMkLst>
        </pc:spChg>
        <pc:spChg chg="mod">
          <ac:chgData name="Ilomäki Timo" userId="93881785-8abe-47f8-a814-f999962759d6" providerId="ADAL" clId="{CF5B4B5C-B69D-1E42-B42F-F313491E42E4}" dt="2022-02-16T09:43:11.661" v="710" actId="20577"/>
          <ac:spMkLst>
            <pc:docMk/>
            <pc:sldMk cId="3778209203" sldId="271"/>
            <ac:spMk id="3" creationId="{2B468736-6B0D-6B4E-9CCB-F92D204368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3/8/2022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3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8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8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8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0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5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1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3" descr="Värikkäät langat, joita kudotaan yhteen">
            <a:extLst>
              <a:ext uri="{FF2B5EF4-FFF2-40B4-BE49-F238E27FC236}">
                <a16:creationId xmlns:a16="http://schemas.microsoft.com/office/drawing/2014/main" id="{8D22BCC0-D7F3-4934-907E-67AB77224C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5" b="786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1" name="Rectangle">
            <a:extLst>
              <a:ext uri="{FF2B5EF4-FFF2-40B4-BE49-F238E27FC236}">
                <a16:creationId xmlns:a16="http://schemas.microsoft.com/office/drawing/2014/main" id="{C3CDF984-1C69-1F45-B391-9A023DD8F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5477047" cy="6858000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3" name="Cross 32">
            <a:extLst>
              <a:ext uri="{FF2B5EF4-FFF2-40B4-BE49-F238E27FC236}">
                <a16:creationId xmlns:a16="http://schemas.microsoft.com/office/drawing/2014/main" id="{B6ADAAA2-0742-D744-ACFF-7206E2A7A8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6961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97105" y="1625608"/>
            <a:ext cx="3882843" cy="27221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5600">
                <a:cs typeface="Calibri Light"/>
              </a:rPr>
              <a:t>Monimuotoa yksilöllisesti </a:t>
            </a:r>
            <a:endParaRPr lang="fi-FI" sz="560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97105" y="4466845"/>
            <a:ext cx="4371673" cy="1803054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fi-FI">
                <a:ea typeface="+mn-lt"/>
                <a:cs typeface="+mn-lt"/>
              </a:rPr>
              <a:t>Tarjolla esimerkkejä lähiopetuksen, hybridiopetuksen sekä yksilöllisen etäopetuksen yhdistämisestä lukiokurssilla. Teemaa lähestytään mm. seuraavien kysymysten kautta: Millaista digituettua yksilöllistä ohjausta ja palautetta voi antaa etä/lähiopiskelijalle? Miten luoda opiskelijan taitoja kehittävä prosessi opintojakson sisällä tai opintojaksolta toiselle? Miten hybridiopetuksessa huomioidaan etäilijöitä? Esimerkkinä Teams ja Screencast-o-Matic - yhteiskäyttö. Sekä Forms. 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38B41E-1ADB-C247-B845-5A4401649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Hybridikoulutus 16.2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468736-6B0D-6B4E-9CCB-F92D20436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Open toiminta</a:t>
            </a:r>
          </a:p>
          <a:p>
            <a:r>
              <a:rPr lang="fi-FI" dirty="0"/>
              <a:t>Opiskelijan toiminta (yhteissuunnittelu – yksilön valinnat)</a:t>
            </a:r>
          </a:p>
          <a:p>
            <a:r>
              <a:rPr lang="fi-FI" dirty="0"/>
              <a:t>Oman toiminnan reflektointi palautteen pohjalta </a:t>
            </a:r>
          </a:p>
          <a:p>
            <a:r>
              <a:rPr lang="fi-FI" dirty="0"/>
              <a:t>Työskentely-ympäristö – </a:t>
            </a:r>
            <a:r>
              <a:rPr lang="fi-FI" dirty="0" err="1"/>
              <a:t>Teams</a:t>
            </a:r>
            <a:r>
              <a:rPr lang="fi-FI" dirty="0"/>
              <a:t> </a:t>
            </a:r>
          </a:p>
          <a:p>
            <a:r>
              <a:rPr lang="fi-FI" dirty="0"/>
              <a:t>Mistä opiskelija voi havaita onnistumisensa?</a:t>
            </a:r>
          </a:p>
          <a:p>
            <a:pPr marL="0" indent="0">
              <a:buNone/>
            </a:pPr>
            <a:r>
              <a:rPr lang="fi-FI" dirty="0"/>
              <a:t>Resursseja: Kirjoitustaidon (yo-kriteerit), lukutaidon sekä tyylikausien teoria. Tekstiä, videoita, opettajan opetusta, tiedonhakua. </a:t>
            </a:r>
          </a:p>
        </p:txBody>
      </p:sp>
    </p:spTree>
    <p:extLst>
      <p:ext uri="{BB962C8B-B14F-4D97-AF65-F5344CB8AC3E}">
        <p14:creationId xmlns:p14="http://schemas.microsoft.com/office/powerpoint/2010/main" val="377820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2440DC-5B3E-4607-851E-442996E25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Teams - tehtävät ja Forms 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B525EE-749A-457E-81B1-D4180C1A8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fi-FI" dirty="0"/>
              <a:t>Äi5-kurssin alussa tehtiin yhteissuunnittelu. </a:t>
            </a:r>
          </a:p>
          <a:p>
            <a:r>
              <a:rPr lang="fi-FI" dirty="0"/>
              <a:t>Tunnit oman valinnan mukaan: läsnä, etänä (</a:t>
            </a:r>
            <a:r>
              <a:rPr lang="fi-FI" dirty="0" err="1"/>
              <a:t>teams</a:t>
            </a:r>
            <a:r>
              <a:rPr lang="fi-FI" dirty="0"/>
              <a:t>), etänä omaan tahtiin. . Teeman mukaan hybridimahdollisuus – kirjoittaminen vs. Tyylikaudet </a:t>
            </a:r>
          </a:p>
          <a:p>
            <a:pPr marL="0" indent="0">
              <a:buNone/>
            </a:pPr>
            <a:r>
              <a:rPr lang="fi-FI" dirty="0"/>
              <a:t>- Palautus tehtäviin/palautus </a:t>
            </a:r>
            <a:r>
              <a:rPr lang="fi-FI" dirty="0" err="1"/>
              <a:t>Teamsiin</a:t>
            </a:r>
            <a:r>
              <a:rPr lang="fi-FI" dirty="0"/>
              <a:t>. Ope näkee palautukset yhdellä silmäyksellä, voi antaa opiskelijalle palautteen. Tuntitehtäviä syvällisempiä vastauksia. </a:t>
            </a:r>
          </a:p>
          <a:p>
            <a:pPr marL="0" indent="0">
              <a:buNone/>
            </a:pPr>
            <a:r>
              <a:rPr lang="fi-FI" dirty="0"/>
              <a:t>Formsilla yksilötehtäviä, pikapalautetta, koko ryhmän palautetta, Etätehtävien palautetta. </a:t>
            </a:r>
          </a:p>
          <a:p>
            <a:pPr marL="0" indent="0">
              <a:buNone/>
            </a:pPr>
            <a:r>
              <a:rPr lang="fi-FI" dirty="0"/>
              <a:t>Äi5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4926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D33A65F-D126-444F-B89A-45A7604F8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4114799" cy="1446550"/>
          </a:xfrm>
        </p:spPr>
        <p:txBody>
          <a:bodyPr>
            <a:normAutofit/>
          </a:bodyPr>
          <a:lstStyle/>
          <a:p>
            <a:r>
              <a:rPr lang="fi-FI" dirty="0" err="1"/>
              <a:t>Screencast</a:t>
            </a:r>
            <a:r>
              <a:rPr lang="fi-FI" dirty="0"/>
              <a:t> – o – </a:t>
            </a:r>
            <a:r>
              <a:rPr lang="fi-FI" dirty="0" err="1"/>
              <a:t>Matic</a:t>
            </a:r>
            <a:r>
              <a:rPr lang="fi-FI" dirty="0"/>
              <a:t> pro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BB9C72-B096-4D32-BB3A-8885D6B38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4114799" cy="318858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fi-FI" sz="2200" dirty="0"/>
              <a:t>Videopalaute opiskelijalle </a:t>
            </a:r>
          </a:p>
          <a:p>
            <a:pPr>
              <a:lnSpc>
                <a:spcPct val="90000"/>
              </a:lnSpc>
            </a:pPr>
            <a:r>
              <a:rPr lang="fi-FI" sz="2200" dirty="0"/>
              <a:t>Opiskelija palauttaa tekstin </a:t>
            </a:r>
            <a:r>
              <a:rPr lang="fi-FI" sz="2200" dirty="0" err="1"/>
              <a:t>Teamsiin</a:t>
            </a:r>
            <a:r>
              <a:rPr lang="fi-FI" sz="2200" dirty="0"/>
              <a:t> – ope kommentoi ja palauttaa linkin tekstin alle. </a:t>
            </a:r>
          </a:p>
          <a:p>
            <a:pPr>
              <a:lnSpc>
                <a:spcPct val="90000"/>
              </a:lnSpc>
            </a:pPr>
            <a:r>
              <a:rPr lang="fi-FI" sz="2200" dirty="0"/>
              <a:t>Lukutaidon vastaukset</a:t>
            </a:r>
          </a:p>
          <a:p>
            <a:pPr>
              <a:lnSpc>
                <a:spcPct val="90000"/>
              </a:lnSpc>
            </a:pPr>
            <a:r>
              <a:rPr lang="fi-FI" sz="2200" dirty="0"/>
              <a:t>Kirjoitustaidon kokeet</a:t>
            </a:r>
          </a:p>
          <a:p>
            <a:pPr>
              <a:lnSpc>
                <a:spcPct val="90000"/>
              </a:lnSpc>
            </a:pPr>
            <a:r>
              <a:rPr lang="fi-FI" sz="2200" dirty="0"/>
              <a:t>Ohjeet </a:t>
            </a:r>
          </a:p>
          <a:p>
            <a:pPr>
              <a:lnSpc>
                <a:spcPct val="90000"/>
              </a:lnSpc>
            </a:pPr>
            <a:r>
              <a:rPr lang="fi-FI" sz="2200" dirty="0"/>
              <a:t>Noin 3500 videota tähän mennessä – nopea tapa kohdata opiskelija </a:t>
            </a:r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329D071D-7FC3-48A8-ADDD-43764F0D9B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19" r="8781"/>
          <a:stretch/>
        </p:blipFill>
        <p:spPr>
          <a:xfrm>
            <a:off x="5224242" y="10"/>
            <a:ext cx="6967758" cy="6857990"/>
          </a:xfrm>
          <a:prstGeom prst="rect">
            <a:avLst/>
          </a:prstGeom>
        </p:spPr>
      </p:pic>
      <p:sp>
        <p:nvSpPr>
          <p:cNvPr id="7" name="Cross 10">
            <a:extLst>
              <a:ext uri="{FF2B5EF4-FFF2-40B4-BE49-F238E27FC236}">
                <a16:creationId xmlns:a16="http://schemas.microsoft.com/office/drawing/2014/main" id="{EAB1217A-7C36-3A41-8536-BC68C45210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0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29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A228A8-A1B3-48C7-B7FF-67EB96A39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vaatii opettajalta?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4E8529-C039-4A31-8987-ED7592E72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Sietää oman äänen sointua. Moni kuuntelee palautteita ilman kuulokkeita. </a:t>
            </a:r>
            <a:endParaRPr lang="fi-FI" dirty="0"/>
          </a:p>
          <a:p>
            <a:r>
              <a:rPr lang="fi-FI" dirty="0"/>
              <a:t>Hyväksyä se, että yksi otto riittää. Ei editointia. Jos joku meni pieleen, korjaan sen vain puhumalla samaan videoon. </a:t>
            </a:r>
          </a:p>
          <a:p>
            <a:r>
              <a:rPr lang="fi-FI" dirty="0"/>
              <a:t>Uskallusta ja halua puhua. Moni muukin saattaa kuunnella – palautetta tullut vanhemmilta. 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378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FB897D-A66D-48F9-8D05-B80BDDEF9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Hyötyjä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722DC5-E41B-4FA4-AEAB-DE7942D81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1800" dirty="0"/>
              <a:t>Opiskelijan kohtaaminen yksilönä - aloitan aina opiskelijan nimellä. </a:t>
            </a:r>
          </a:p>
          <a:p>
            <a:r>
              <a:rPr lang="fi-FI" sz="1800" dirty="0"/>
              <a:t>Saatan kysyä jotain asiaa, jonka opiskelija usein tulee sitten tunnilla kertomaan. </a:t>
            </a:r>
          </a:p>
          <a:p>
            <a:r>
              <a:rPr lang="fi-FI" sz="1800" dirty="0"/>
              <a:t>Annan samalla usein palautetta myös opiskelijan muusta toiminnasta. </a:t>
            </a:r>
          </a:p>
          <a:p>
            <a:r>
              <a:rPr lang="fi-FI" sz="1800" dirty="0"/>
              <a:t>Kehittymisen ohjaamisessa toimii hienosti. </a:t>
            </a:r>
          </a:p>
          <a:p>
            <a:r>
              <a:rPr lang="fi-FI" sz="1800" dirty="0"/>
              <a:t>Opiskelijalle jää hyvä </a:t>
            </a:r>
            <a:r>
              <a:rPr lang="fi-FI" sz="1800" err="1"/>
              <a:t>kertausmateraali</a:t>
            </a:r>
            <a:r>
              <a:rPr lang="fi-FI" sz="1800" dirty="0"/>
              <a:t>. </a:t>
            </a:r>
          </a:p>
          <a:p>
            <a:r>
              <a:rPr lang="fi-FI" sz="1800"/>
              <a:t>Helppo, havainnollinen ja nopea tapa neuvoa esim urheilulukiolaisia reissussa. </a:t>
            </a:r>
            <a:endParaRPr lang="fi-FI" sz="1800" dirty="0"/>
          </a:p>
          <a:p>
            <a:r>
              <a:rPr lang="fi-FI" sz="1800">
                <a:ea typeface="+mn-lt"/>
                <a:cs typeface="+mn-lt"/>
              </a:rPr>
              <a:t>Opiskelijoiden antamassa palautteessa korostuu menetelmän havainnollisuus. Näkee kädestä pitäen mitä kannattaa tehdä. Joskus joku pyytää vain kirjallista palautetta ja olen sitä sitten antanut.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88501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F3FD63-4676-4745-AB12-C8518683C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Yksilöllisen palautteen hyödyntäminen kurssin sisällä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7E4E05-3638-4594-A69B-3BE6D5FB4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Äidinkielen syventävät</a:t>
            </a:r>
          </a:p>
          <a:p>
            <a:r>
              <a:rPr lang="fi-FI" dirty="0"/>
              <a:t>Palautteessa keskitytään ohjaamaan kohta seuraavaa esim. Lukutaidon vastausta - mitä kannattaa muuttaa, mitä hyödyntää seuraavassa. </a:t>
            </a:r>
          </a:p>
          <a:p>
            <a:r>
              <a:rPr lang="fi-FI" dirty="0"/>
              <a:t>Opettaja pystyy kertomaan, missä on tapahtunut edelliseen kehitystä  . . . 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8416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E7544-E83E-43D1-8807-20062BE95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Hybridiopetus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D222C6-51A1-494D-9A42-71005A54B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/>
              <a:t>Koska on niin isot ryhmät, tuntui hybridi jotenkin </a:t>
            </a:r>
            <a:r>
              <a:rPr lang="fi-FI" dirty="0"/>
              <a:t>vapauttavalta (tiedän että useimmat ovat eri mieltä)</a:t>
            </a:r>
          </a:p>
          <a:p>
            <a:pPr marL="0" indent="0">
              <a:buNone/>
            </a:pPr>
            <a:r>
              <a:rPr lang="fi-FI" dirty="0"/>
              <a:t>Tein </a:t>
            </a:r>
            <a:r>
              <a:rPr lang="fi-FI" dirty="0" err="1"/>
              <a:t>etäilijöille</a:t>
            </a:r>
            <a:r>
              <a:rPr lang="fi-FI" dirty="0"/>
              <a:t> usein pikaohjeet videolle - lisäsin chattiin – helpotti heidän ymmärrystään ja toisaalta saattoi helpommin keskittyä opetusryhmään. Kun opetusryhmä teki töitä, kävin juttelemassa </a:t>
            </a:r>
            <a:r>
              <a:rPr lang="fi-FI" dirty="0" err="1"/>
              <a:t>etäilijöille</a:t>
            </a:r>
            <a:r>
              <a:rPr lang="fi-FI" dirty="0"/>
              <a:t>. 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862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0C6D66-829D-43C8-AF07-C201EA5B4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jatkossa?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C90926-254E-4C66-A164-EA9DDD7E3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dirty="0"/>
              <a:t>Jatkossa otan monimuotonäkökulman kaikille kursseille. Osa tunneista voi olla itsenäisiä tunteja, joiden tuotoksista ope antaa palautteen. Jotkut tunnit pidän hybridinä, jolloin opiskelija voi itse valita, tuleeko lähiopetukseen vai </a:t>
            </a:r>
            <a:r>
              <a:rPr lang="fi-FI" dirty="0" err="1"/>
              <a:t>etäileekö</a:t>
            </a:r>
            <a:r>
              <a:rPr lang="fi-FI" dirty="0"/>
              <a:t>. Yksittäisiä teemoja voi suorittaa itsenäisesti. Suunnitelmissa on myös hyödyntää näitä mahdollisuuksia oman työjärjestyksen puitteessa siten, että esim. Yksittäiset itsenäiset viikot menevät sopivasti </a:t>
            </a:r>
            <a:r>
              <a:rPr lang="fi-FI" dirty="0" err="1"/>
              <a:t>synkassa</a:t>
            </a:r>
            <a:r>
              <a:rPr lang="fi-FI" dirty="0"/>
              <a:t> open eri opintojaksojen kanssa. Vuoroviikoin yhdellä opintojaksolla itsenäinen viikko. </a:t>
            </a:r>
          </a:p>
          <a:p>
            <a:r>
              <a:rPr lang="fi-FI" dirty="0"/>
              <a:t>Jatkossa olisi myös hienoa ottaa rinnalle itsenäisen verkko-opintojakson suoritusmahdollisuus. </a:t>
            </a:r>
          </a:p>
        </p:txBody>
      </p:sp>
    </p:spTree>
    <p:extLst>
      <p:ext uri="{BB962C8B-B14F-4D97-AF65-F5344CB8AC3E}">
        <p14:creationId xmlns:p14="http://schemas.microsoft.com/office/powerpoint/2010/main" val="1804140799"/>
      </p:ext>
    </p:extLst>
  </p:cSld>
  <p:clrMapOvr>
    <a:masterClrMapping/>
  </p:clrMapOvr>
</p:sld>
</file>

<file path=ppt/theme/theme1.xml><?xml version="1.0" encoding="utf-8"?>
<a:theme xmlns:a="http://schemas.openxmlformats.org/drawingml/2006/main" name="MadridVTI">
  <a:themeElements>
    <a:clrScheme name="AnalogousFromLightSeed_2SEEDS">
      <a:dk1>
        <a:srgbClr val="000000"/>
      </a:dk1>
      <a:lt1>
        <a:srgbClr val="FFFFFF"/>
      </a:lt1>
      <a:dk2>
        <a:srgbClr val="3C2441"/>
      </a:dk2>
      <a:lt2>
        <a:srgbClr val="E2E8E3"/>
      </a:lt2>
      <a:accent1>
        <a:srgbClr val="EB4EC5"/>
      </a:accent1>
      <a:accent2>
        <a:srgbClr val="D76EEE"/>
      </a:accent2>
      <a:accent3>
        <a:srgbClr val="EE6E9A"/>
      </a:accent3>
      <a:accent4>
        <a:srgbClr val="BEA239"/>
      </a:accent4>
      <a:accent5>
        <a:srgbClr val="98AB4F"/>
      </a:accent5>
      <a:accent6>
        <a:srgbClr val="68B43A"/>
      </a:accent6>
      <a:hlink>
        <a:srgbClr val="568E63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426</Words>
  <Application>Microsoft Office PowerPoint</Application>
  <PresentationFormat>Laajakuva</PresentationFormat>
  <Paragraphs>41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MadridVTI</vt:lpstr>
      <vt:lpstr>Monimuotoa yksilöllisesti </vt:lpstr>
      <vt:lpstr>Hybridikoulutus 16.2 </vt:lpstr>
      <vt:lpstr>Teams - tehtävät ja Forms  </vt:lpstr>
      <vt:lpstr>Screencast – o – Matic pro</vt:lpstr>
      <vt:lpstr>Mitä vaatii opettajalta? </vt:lpstr>
      <vt:lpstr>Hyötyjä </vt:lpstr>
      <vt:lpstr>Yksilöllisen palautteen hyödyntäminen kurssin sisällä </vt:lpstr>
      <vt:lpstr>Hybridiopetus </vt:lpstr>
      <vt:lpstr>Mitä jatkossa?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>Ilomäki Timo</cp:lastModifiedBy>
  <cp:revision>468</cp:revision>
  <dcterms:created xsi:type="dcterms:W3CDTF">2021-10-26T09:14:37Z</dcterms:created>
  <dcterms:modified xsi:type="dcterms:W3CDTF">2022-03-09T08:03:23Z</dcterms:modified>
</cp:coreProperties>
</file>